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56" r:id="rId2"/>
    <p:sldId id="260" r:id="rId3"/>
    <p:sldId id="261" r:id="rId4"/>
    <p:sldId id="263" r:id="rId5"/>
    <p:sldId id="262" r:id="rId6"/>
    <p:sldId id="264" r:id="rId7"/>
    <p:sldId id="257" r:id="rId8"/>
    <p:sldId id="258" r:id="rId9"/>
    <p:sldId id="259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3" d="100"/>
          <a:sy n="103" d="100"/>
        </p:scale>
        <p:origin x="114" y="1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7CCBF-1067-44F6-8C3F-A9F90B6C17C2}" type="datetimeFigureOut">
              <a:rPr lang="zh-CN" altLang="en-US" smtClean="0"/>
              <a:t>2024/4/8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829D04-AE2B-4D43-8D1C-18002479E9C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744034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7CCBF-1067-44F6-8C3F-A9F90B6C17C2}" type="datetimeFigureOut">
              <a:rPr lang="zh-CN" altLang="en-US" smtClean="0"/>
              <a:t>2024/4/8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829D04-AE2B-4D43-8D1C-18002479E9C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279065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7CCBF-1067-44F6-8C3F-A9F90B6C17C2}" type="datetimeFigureOut">
              <a:rPr lang="zh-CN" altLang="en-US" smtClean="0"/>
              <a:t>2024/4/8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829D04-AE2B-4D43-8D1C-18002479E9C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130358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7CCBF-1067-44F6-8C3F-A9F90B6C17C2}" type="datetimeFigureOut">
              <a:rPr lang="zh-CN" altLang="en-US" smtClean="0"/>
              <a:t>2024/4/8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829D04-AE2B-4D43-8D1C-18002479E9C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886665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7CCBF-1067-44F6-8C3F-A9F90B6C17C2}" type="datetimeFigureOut">
              <a:rPr lang="zh-CN" altLang="en-US" smtClean="0"/>
              <a:t>2024/4/8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829D04-AE2B-4D43-8D1C-18002479E9C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32655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7CCBF-1067-44F6-8C3F-A9F90B6C17C2}" type="datetimeFigureOut">
              <a:rPr lang="zh-CN" altLang="en-US" smtClean="0"/>
              <a:t>2024/4/8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829D04-AE2B-4D43-8D1C-18002479E9C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051779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7CCBF-1067-44F6-8C3F-A9F90B6C17C2}" type="datetimeFigureOut">
              <a:rPr lang="zh-CN" altLang="en-US" smtClean="0"/>
              <a:t>2024/4/8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829D04-AE2B-4D43-8D1C-18002479E9C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94361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7CCBF-1067-44F6-8C3F-A9F90B6C17C2}" type="datetimeFigureOut">
              <a:rPr lang="zh-CN" altLang="en-US" smtClean="0"/>
              <a:t>2024/4/8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829D04-AE2B-4D43-8D1C-18002479E9C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08964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7CCBF-1067-44F6-8C3F-A9F90B6C17C2}" type="datetimeFigureOut">
              <a:rPr lang="zh-CN" altLang="en-US" smtClean="0"/>
              <a:t>2024/4/8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829D04-AE2B-4D43-8D1C-18002479E9C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32346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标题和描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7CCBF-1067-44F6-8C3F-A9F90B6C17C2}" type="datetimeFigureOut">
              <a:rPr lang="zh-CN" altLang="en-US" smtClean="0"/>
              <a:t>2024/4/8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829D04-AE2B-4D43-8D1C-18002479E9C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92350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带描述的引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7CCBF-1067-44F6-8C3F-A9F90B6C17C2}" type="datetimeFigureOut">
              <a:rPr lang="zh-CN" altLang="en-US" smtClean="0"/>
              <a:t>2024/4/8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829D04-AE2B-4D43-8D1C-18002479E9CD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23790251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7CCBF-1067-44F6-8C3F-A9F90B6C17C2}" type="datetimeFigureOut">
              <a:rPr lang="zh-CN" altLang="en-US" smtClean="0"/>
              <a:t>2024/4/8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829D04-AE2B-4D43-8D1C-18002479E9C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008483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言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7CCBF-1067-44F6-8C3F-A9F90B6C17C2}" type="datetimeFigureOut">
              <a:rPr lang="zh-CN" altLang="en-US" smtClean="0"/>
              <a:t>2024/4/8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829D04-AE2B-4D43-8D1C-18002479E9CD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98682842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真或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7CCBF-1067-44F6-8C3F-A9F90B6C17C2}" type="datetimeFigureOut">
              <a:rPr lang="zh-CN" altLang="en-US" smtClean="0"/>
              <a:t>2024/4/8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829D04-AE2B-4D43-8D1C-18002479E9C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2916196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7CCBF-1067-44F6-8C3F-A9F90B6C17C2}" type="datetimeFigureOut">
              <a:rPr lang="zh-CN" altLang="en-US" smtClean="0"/>
              <a:t>2024/4/8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829D04-AE2B-4D43-8D1C-18002479E9C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229467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7CCBF-1067-44F6-8C3F-A9F90B6C17C2}" type="datetimeFigureOut">
              <a:rPr lang="zh-CN" altLang="en-US" smtClean="0"/>
              <a:t>2024/4/8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829D04-AE2B-4D43-8D1C-18002479E9C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084587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57CCBF-1067-44F6-8C3F-A9F90B6C17C2}" type="datetimeFigureOut">
              <a:rPr lang="zh-CN" altLang="en-US" smtClean="0"/>
              <a:t>2024/4/8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F4829D04-AE2B-4D43-8D1C-18002479E9C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29778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CA58923-F225-AF79-F290-13B4924EAD7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03200" y="1782698"/>
            <a:ext cx="8553567" cy="1646302"/>
          </a:xfrm>
        </p:spPr>
        <p:txBody>
          <a:bodyPr/>
          <a:lstStyle/>
          <a:p>
            <a:r>
              <a:rPr lang="zh-CN" altLang="en-US" sz="6000" dirty="0"/>
              <a:t>畜牧养殖应用场景介绍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EEBD32AE-80DF-D195-49CA-3D5BD1A47FF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zh-CN" altLang="en-US" sz="2400" dirty="0"/>
              <a:t>常州贞明电子科技有限公司</a:t>
            </a:r>
            <a:r>
              <a:rPr lang="en-US" altLang="zh-CN" sz="2400" dirty="0"/>
              <a:t>——</a:t>
            </a:r>
            <a:r>
              <a:rPr lang="zh-CN" altLang="en-US" sz="2400" dirty="0"/>
              <a:t>致力于物联网深化应用</a:t>
            </a:r>
          </a:p>
        </p:txBody>
      </p:sp>
    </p:spTree>
    <p:extLst>
      <p:ext uri="{BB962C8B-B14F-4D97-AF65-F5344CB8AC3E}">
        <p14:creationId xmlns:p14="http://schemas.microsoft.com/office/powerpoint/2010/main" val="39080994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370430B-136F-C87B-F6FD-93B37CB61E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可应用的场景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3DC93432-69A9-B115-92C6-36903416B4C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zh-CN" sz="4000" dirty="0"/>
              <a:t>1</a:t>
            </a:r>
            <a:r>
              <a:rPr lang="zh-CN" altLang="en-US" sz="4000" dirty="0"/>
              <a:t>、料塔精准料量统计</a:t>
            </a:r>
            <a:endParaRPr lang="en-US" altLang="zh-CN" sz="4000" dirty="0"/>
          </a:p>
          <a:p>
            <a:r>
              <a:rPr lang="en-US" altLang="zh-CN" sz="4000" dirty="0"/>
              <a:t>2</a:t>
            </a:r>
            <a:r>
              <a:rPr lang="zh-CN" altLang="en-US" sz="4000" dirty="0"/>
              <a:t>、养殖环境感知和分析</a:t>
            </a:r>
            <a:endParaRPr lang="en-US" altLang="zh-CN" sz="4000" dirty="0"/>
          </a:p>
          <a:p>
            <a:r>
              <a:rPr lang="en-US" altLang="zh-CN" sz="4000" dirty="0"/>
              <a:t>3</a:t>
            </a:r>
            <a:r>
              <a:rPr lang="zh-CN" altLang="en-US" sz="4000" dirty="0"/>
              <a:t>、称重物联网系统</a:t>
            </a:r>
            <a:endParaRPr lang="en-US" altLang="zh-CN" sz="4000" dirty="0"/>
          </a:p>
          <a:p>
            <a:r>
              <a:rPr lang="en-US" altLang="zh-CN" sz="4000" dirty="0"/>
              <a:t>4</a:t>
            </a:r>
            <a:r>
              <a:rPr lang="zh-CN" altLang="en-US" sz="4000" dirty="0"/>
              <a:t>、饲料厂能耗监测系统</a:t>
            </a:r>
          </a:p>
        </p:txBody>
      </p:sp>
    </p:spTree>
    <p:extLst>
      <p:ext uri="{BB962C8B-B14F-4D97-AF65-F5344CB8AC3E}">
        <p14:creationId xmlns:p14="http://schemas.microsoft.com/office/powerpoint/2010/main" val="19730751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51D22CC-F6F8-85C7-F1EE-028E75C0F0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3600" dirty="0"/>
              <a:t>料塔精准料量统计</a:t>
            </a:r>
            <a:endParaRPr lang="zh-CN" altLang="en-US" dirty="0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39FB63DD-2A96-C7E4-49C7-17B7725904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474237"/>
            <a:ext cx="8596668" cy="456712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dirty="0"/>
              <a:t>基本原理：</a:t>
            </a:r>
            <a:endParaRPr lang="en-US" altLang="zh-CN" dirty="0"/>
          </a:p>
          <a:p>
            <a:r>
              <a:rPr lang="zh-CN" altLang="en-US" sz="2000" dirty="0"/>
              <a:t>所有的饲料都是通过料量电机带动输送或者打料的，在料塔、养户、饲料运输车环境中，打料电机只参与饲料的搬运。得益于这个思路和软件算法的努力，可以通过一台“电机运行监测装置”实时监测电机运行状态，通过监测电机运行电压、电流、功率、电量和时间等信息，传输到物联网平台，分析计算出实际料量；可实现精准料量监控。</a:t>
            </a:r>
            <a:endParaRPr lang="en-US" altLang="zh-CN" sz="2000" dirty="0"/>
          </a:p>
          <a:p>
            <a:endParaRPr lang="en-US" altLang="zh-CN" sz="2000" dirty="0"/>
          </a:p>
          <a:p>
            <a:r>
              <a:rPr lang="zh-CN" altLang="en-US" sz="2000" dirty="0"/>
              <a:t>优点：</a:t>
            </a:r>
            <a:r>
              <a:rPr lang="en-US" altLang="zh-CN" sz="2000" dirty="0"/>
              <a:t>1</a:t>
            </a:r>
            <a:r>
              <a:rPr lang="zh-CN" altLang="en-US" sz="2000" dirty="0"/>
              <a:t>、电机运行监测装置 具备</a:t>
            </a:r>
            <a:r>
              <a:rPr lang="en-US" altLang="zh-CN" sz="2000" dirty="0"/>
              <a:t>4G</a:t>
            </a:r>
            <a:r>
              <a:rPr lang="zh-CN" altLang="en-US" sz="2000" dirty="0"/>
              <a:t>通讯，可实时传输数据到平台；</a:t>
            </a:r>
            <a:endParaRPr lang="en-US" altLang="zh-CN" sz="2000" dirty="0"/>
          </a:p>
          <a:p>
            <a:pPr marL="0" indent="0">
              <a:buNone/>
            </a:pPr>
            <a:r>
              <a:rPr lang="en-US" altLang="zh-CN" sz="2000" dirty="0"/>
              <a:t>               2</a:t>
            </a:r>
            <a:r>
              <a:rPr lang="zh-CN" altLang="en-US" sz="2000" dirty="0"/>
              <a:t>、价格便宜易于安装；</a:t>
            </a:r>
            <a:endParaRPr lang="en-US" altLang="zh-CN" sz="2000" dirty="0"/>
          </a:p>
          <a:p>
            <a:pPr marL="0" indent="0">
              <a:buNone/>
            </a:pPr>
            <a:r>
              <a:rPr lang="en-US" altLang="zh-CN" sz="2000" dirty="0"/>
              <a:t>               3</a:t>
            </a:r>
            <a:r>
              <a:rPr lang="zh-CN" altLang="en-US" sz="2000" dirty="0"/>
              <a:t>、安装调试好后，无需维护，长期使用；</a:t>
            </a:r>
            <a:endParaRPr lang="en-US" altLang="zh-CN" sz="2000" dirty="0"/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5020529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1B549DD-2CC1-3E38-0B55-3A19D5A935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安装示意图</a:t>
            </a:r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id="{D9B80FC3-1379-E5E8-5BB0-D93703CD45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5420" y="2253343"/>
            <a:ext cx="5837082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73360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C331BEB-8CA4-7209-F273-7B4DEC6949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应用范围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D68830E8-77CF-BE9D-C57E-0E7C1ECBC56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sz="3200" dirty="0"/>
              <a:t>料塔</a:t>
            </a:r>
            <a:endParaRPr lang="en-US" altLang="zh-CN" sz="3200" dirty="0"/>
          </a:p>
          <a:p>
            <a:r>
              <a:rPr lang="zh-CN" altLang="en-US" sz="3200" dirty="0"/>
              <a:t>养户</a:t>
            </a:r>
            <a:endParaRPr lang="en-US" altLang="zh-CN" sz="3200" dirty="0"/>
          </a:p>
          <a:p>
            <a:r>
              <a:rPr lang="zh-CN" altLang="en-US" sz="3200" dirty="0"/>
              <a:t>罐式饲料车</a:t>
            </a:r>
            <a:endParaRPr lang="en-US" altLang="zh-CN" sz="3200" dirty="0"/>
          </a:p>
          <a:p>
            <a:endParaRPr lang="zh-CN" altLang="en-US" dirty="0"/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id="{005DCC13-4CAF-DE79-0F47-F31BCB8F4E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63954" y="336740"/>
            <a:ext cx="4264089" cy="2803011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id="{99A594A7-5912-D5BB-ECEF-CDFFD80F299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63954" y="3429000"/>
            <a:ext cx="4264089" cy="26973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59615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A87089F-1398-DEA1-D953-D2DE4896A4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软件平台支持私有化对接</a:t>
            </a:r>
          </a:p>
        </p:txBody>
      </p:sp>
      <p:pic>
        <p:nvPicPr>
          <p:cNvPr id="9" name="图片 8">
            <a:extLst>
              <a:ext uri="{FF2B5EF4-FFF2-40B4-BE49-F238E27FC236}">
                <a16:creationId xmlns:a16="http://schemas.microsoft.com/office/drawing/2014/main" id="{F46F0364-BF81-8CD8-7D23-4171D353426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7334" y="2107514"/>
            <a:ext cx="5626346" cy="3937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81455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F85A17B-DF62-229B-E984-3BAA1C6FCB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3600" dirty="0"/>
              <a:t>养殖环境感知和分析</a:t>
            </a:r>
            <a:endParaRPr lang="zh-CN" altLang="en-US" dirty="0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E82AD9B2-D810-DD55-C24A-9900584CA30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CN" altLang="en-US" sz="2800" dirty="0"/>
              <a:t>利用现有料量系统</a:t>
            </a:r>
            <a:r>
              <a:rPr lang="en-US" altLang="zh-CN" sz="2800" dirty="0"/>
              <a:t>4G</a:t>
            </a:r>
            <a:r>
              <a:rPr lang="zh-CN" altLang="en-US" sz="2800" dirty="0"/>
              <a:t>网关接入传感器和报警装置，实现猪场温度、湿度、氨气、二氧化碳参数监控，并将环境参数实时传递到环控平台；</a:t>
            </a:r>
            <a:endParaRPr lang="en-US" altLang="zh-CN" sz="2800" dirty="0"/>
          </a:p>
          <a:p>
            <a:r>
              <a:rPr lang="zh-CN" altLang="en-US" sz="2800" dirty="0"/>
              <a:t>系统接入报警装置，当温度等参数超过设定阈值，则报警输出，恢复到预定参数内则停止报警，阈值参数可通过系统下发，报警功率本地执行，无需云端参与；</a:t>
            </a:r>
          </a:p>
        </p:txBody>
      </p:sp>
    </p:spTree>
    <p:extLst>
      <p:ext uri="{BB962C8B-B14F-4D97-AF65-F5344CB8AC3E}">
        <p14:creationId xmlns:p14="http://schemas.microsoft.com/office/powerpoint/2010/main" val="29937598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F189613-D9F3-52CA-E952-8007ADF5D1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基本结构</a:t>
            </a:r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id="{61D3630C-DA6C-B79C-DDF8-77EDA3AD61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3912" y="4114785"/>
            <a:ext cx="1146187" cy="1315210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:a16="http://schemas.microsoft.com/office/drawing/2014/main" id="{00B3551C-42CD-3B5B-D2BC-57B03D255D1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75112" y="4114785"/>
            <a:ext cx="1146187" cy="1315210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id="{7ED1A24A-F780-59C6-8B24-640FB7B236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72174" y="4114785"/>
            <a:ext cx="1146187" cy="1315210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:a16="http://schemas.microsoft.com/office/drawing/2014/main" id="{20C8A1E8-3C4C-9531-211B-B49509BE102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69236" y="4114785"/>
            <a:ext cx="836268" cy="1212589"/>
          </a:xfrm>
          <a:prstGeom prst="rect">
            <a:avLst/>
          </a:prstGeom>
        </p:spPr>
      </p:pic>
      <p:cxnSp>
        <p:nvCxnSpPr>
          <p:cNvPr id="17" name="直接连接符 16">
            <a:extLst>
              <a:ext uri="{FF2B5EF4-FFF2-40B4-BE49-F238E27FC236}">
                <a16:creationId xmlns:a16="http://schemas.microsoft.com/office/drawing/2014/main" id="{ACF84BFC-89B5-CDC3-E03C-742046E10A81}"/>
              </a:ext>
            </a:extLst>
          </p:cNvPr>
          <p:cNvCxnSpPr/>
          <p:nvPr/>
        </p:nvCxnSpPr>
        <p:spPr>
          <a:xfrm>
            <a:off x="1484243" y="3429000"/>
            <a:ext cx="6103127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连接符: 肘形 18">
            <a:extLst>
              <a:ext uri="{FF2B5EF4-FFF2-40B4-BE49-F238E27FC236}">
                <a16:creationId xmlns:a16="http://schemas.microsoft.com/office/drawing/2014/main" id="{91D5F23F-44D6-FE8D-D791-71E3A7DF9695}"/>
              </a:ext>
            </a:extLst>
          </p:cNvPr>
          <p:cNvCxnSpPr>
            <a:cxnSpLocks/>
          </p:cNvCxnSpPr>
          <p:nvPr/>
        </p:nvCxnSpPr>
        <p:spPr>
          <a:xfrm rot="5400000" flipH="1" flipV="1">
            <a:off x="4832210" y="2965725"/>
            <a:ext cx="882374" cy="1"/>
          </a:xfrm>
          <a:prstGeom prst="bentConnector3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" name="直接箭头连接符 21">
            <a:extLst>
              <a:ext uri="{FF2B5EF4-FFF2-40B4-BE49-F238E27FC236}">
                <a16:creationId xmlns:a16="http://schemas.microsoft.com/office/drawing/2014/main" id="{E2DDE8C5-44DC-E9DA-9881-FD7E49BCD69E}"/>
              </a:ext>
            </a:extLst>
          </p:cNvPr>
          <p:cNvCxnSpPr/>
          <p:nvPr/>
        </p:nvCxnSpPr>
        <p:spPr>
          <a:xfrm>
            <a:off x="1484243" y="3429000"/>
            <a:ext cx="0" cy="685785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箭头连接符 22">
            <a:extLst>
              <a:ext uri="{FF2B5EF4-FFF2-40B4-BE49-F238E27FC236}">
                <a16:creationId xmlns:a16="http://schemas.microsoft.com/office/drawing/2014/main" id="{C5622853-84AD-D68C-50CD-96BECDC0CBB7}"/>
              </a:ext>
            </a:extLst>
          </p:cNvPr>
          <p:cNvCxnSpPr/>
          <p:nvPr/>
        </p:nvCxnSpPr>
        <p:spPr>
          <a:xfrm>
            <a:off x="3548205" y="3428999"/>
            <a:ext cx="0" cy="685785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箭头连接符 23">
            <a:extLst>
              <a:ext uri="{FF2B5EF4-FFF2-40B4-BE49-F238E27FC236}">
                <a16:creationId xmlns:a16="http://schemas.microsoft.com/office/drawing/2014/main" id="{049BA38C-FF35-AA2E-B87E-02BF1B82C732}"/>
              </a:ext>
            </a:extLst>
          </p:cNvPr>
          <p:cNvCxnSpPr/>
          <p:nvPr/>
        </p:nvCxnSpPr>
        <p:spPr>
          <a:xfrm>
            <a:off x="5645267" y="3428999"/>
            <a:ext cx="0" cy="685785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箭头连接符 24">
            <a:extLst>
              <a:ext uri="{FF2B5EF4-FFF2-40B4-BE49-F238E27FC236}">
                <a16:creationId xmlns:a16="http://schemas.microsoft.com/office/drawing/2014/main" id="{B0B2912C-B544-DE86-FB90-7B2A1DD1B42C}"/>
              </a:ext>
            </a:extLst>
          </p:cNvPr>
          <p:cNvCxnSpPr/>
          <p:nvPr/>
        </p:nvCxnSpPr>
        <p:spPr>
          <a:xfrm>
            <a:off x="7587370" y="3428999"/>
            <a:ext cx="0" cy="685785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云形 25">
            <a:extLst>
              <a:ext uri="{FF2B5EF4-FFF2-40B4-BE49-F238E27FC236}">
                <a16:creationId xmlns:a16="http://schemas.microsoft.com/office/drawing/2014/main" id="{5860272E-905C-2829-9C9E-734E0BBBC135}"/>
              </a:ext>
            </a:extLst>
          </p:cNvPr>
          <p:cNvSpPr/>
          <p:nvPr/>
        </p:nvSpPr>
        <p:spPr>
          <a:xfrm>
            <a:off x="6706100" y="397566"/>
            <a:ext cx="1762539" cy="1007165"/>
          </a:xfrm>
          <a:prstGeom prst="cloud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云平台</a:t>
            </a:r>
          </a:p>
        </p:txBody>
      </p:sp>
      <p:sp>
        <p:nvSpPr>
          <p:cNvPr id="29" name="文本框 28">
            <a:extLst>
              <a:ext uri="{FF2B5EF4-FFF2-40B4-BE49-F238E27FC236}">
                <a16:creationId xmlns:a16="http://schemas.microsoft.com/office/drawing/2014/main" id="{62DAF761-76A0-16EC-C537-A5BE658068BC}"/>
              </a:ext>
            </a:extLst>
          </p:cNvPr>
          <p:cNvSpPr txBox="1"/>
          <p:nvPr/>
        </p:nvSpPr>
        <p:spPr>
          <a:xfrm>
            <a:off x="1067509" y="5429995"/>
            <a:ext cx="9989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传感器</a:t>
            </a:r>
            <a:r>
              <a:rPr lang="en-US" altLang="zh-CN" dirty="0"/>
              <a:t>1</a:t>
            </a:r>
            <a:endParaRPr lang="zh-CN" altLang="en-US" dirty="0"/>
          </a:p>
        </p:txBody>
      </p:sp>
      <p:sp>
        <p:nvSpPr>
          <p:cNvPr id="30" name="文本框 29">
            <a:extLst>
              <a:ext uri="{FF2B5EF4-FFF2-40B4-BE49-F238E27FC236}">
                <a16:creationId xmlns:a16="http://schemas.microsoft.com/office/drawing/2014/main" id="{D0BB77AF-37FE-342C-ABE3-6A9936B58A34}"/>
              </a:ext>
            </a:extLst>
          </p:cNvPr>
          <p:cNvSpPr txBox="1"/>
          <p:nvPr/>
        </p:nvSpPr>
        <p:spPr>
          <a:xfrm>
            <a:off x="3023162" y="5428718"/>
            <a:ext cx="9989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传感器</a:t>
            </a:r>
            <a:r>
              <a:rPr lang="en-US" altLang="zh-CN" dirty="0"/>
              <a:t>2</a:t>
            </a:r>
            <a:endParaRPr lang="zh-CN" altLang="en-US" dirty="0"/>
          </a:p>
        </p:txBody>
      </p:sp>
      <p:sp>
        <p:nvSpPr>
          <p:cNvPr id="31" name="文本框 30">
            <a:extLst>
              <a:ext uri="{FF2B5EF4-FFF2-40B4-BE49-F238E27FC236}">
                <a16:creationId xmlns:a16="http://schemas.microsoft.com/office/drawing/2014/main" id="{EF858586-B1A1-2AF8-7020-2D64AAE2D2B3}"/>
              </a:ext>
            </a:extLst>
          </p:cNvPr>
          <p:cNvSpPr txBox="1"/>
          <p:nvPr/>
        </p:nvSpPr>
        <p:spPr>
          <a:xfrm>
            <a:off x="5145771" y="5428718"/>
            <a:ext cx="9989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传感器</a:t>
            </a:r>
            <a:r>
              <a:rPr lang="en-US" altLang="zh-CN" dirty="0"/>
              <a:t>3</a:t>
            </a:r>
            <a:endParaRPr lang="zh-CN" altLang="en-US" dirty="0"/>
          </a:p>
        </p:txBody>
      </p:sp>
      <p:sp>
        <p:nvSpPr>
          <p:cNvPr id="32" name="文本框 31">
            <a:extLst>
              <a:ext uri="{FF2B5EF4-FFF2-40B4-BE49-F238E27FC236}">
                <a16:creationId xmlns:a16="http://schemas.microsoft.com/office/drawing/2014/main" id="{803DD211-8998-0E64-F3A2-F4EA72586CA9}"/>
              </a:ext>
            </a:extLst>
          </p:cNvPr>
          <p:cNvSpPr txBox="1"/>
          <p:nvPr/>
        </p:nvSpPr>
        <p:spPr>
          <a:xfrm>
            <a:off x="6991828" y="5428717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报警器</a:t>
            </a:r>
          </a:p>
        </p:txBody>
      </p:sp>
      <p:sp>
        <p:nvSpPr>
          <p:cNvPr id="33" name="文本框 32">
            <a:extLst>
              <a:ext uri="{FF2B5EF4-FFF2-40B4-BE49-F238E27FC236}">
                <a16:creationId xmlns:a16="http://schemas.microsoft.com/office/drawing/2014/main" id="{D5D4FF3C-E85C-B90C-9318-5ADAF7564F28}"/>
              </a:ext>
            </a:extLst>
          </p:cNvPr>
          <p:cNvSpPr txBox="1"/>
          <p:nvPr/>
        </p:nvSpPr>
        <p:spPr>
          <a:xfrm>
            <a:off x="352085" y="2356534"/>
            <a:ext cx="438613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基本结构如图所示：</a:t>
            </a:r>
            <a:endParaRPr lang="en-US" altLang="zh-CN" dirty="0"/>
          </a:p>
          <a:p>
            <a:r>
              <a:rPr lang="en-US" altLang="zh-CN" dirty="0"/>
              <a:t>4G</a:t>
            </a:r>
            <a:r>
              <a:rPr lang="zh-CN" altLang="en-US" dirty="0"/>
              <a:t>网关负责读取传感器数据，判定阈值；</a:t>
            </a:r>
            <a:endParaRPr lang="en-US" altLang="zh-CN" dirty="0"/>
          </a:p>
          <a:p>
            <a:r>
              <a:rPr lang="zh-CN" altLang="en-US" dirty="0"/>
              <a:t>如需报警则发送信号到报警器；</a:t>
            </a:r>
          </a:p>
        </p:txBody>
      </p:sp>
      <p:sp>
        <p:nvSpPr>
          <p:cNvPr id="34" name="文本框 33">
            <a:extLst>
              <a:ext uri="{FF2B5EF4-FFF2-40B4-BE49-F238E27FC236}">
                <a16:creationId xmlns:a16="http://schemas.microsoft.com/office/drawing/2014/main" id="{7F5E1BA9-4007-767C-58E4-D281AA7783AE}"/>
              </a:ext>
            </a:extLst>
          </p:cNvPr>
          <p:cNvSpPr txBox="1"/>
          <p:nvPr/>
        </p:nvSpPr>
        <p:spPr>
          <a:xfrm>
            <a:off x="6643592" y="1530585"/>
            <a:ext cx="272382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平台可下发温度阈值参数</a:t>
            </a:r>
            <a:endParaRPr lang="en-US" altLang="zh-CN" dirty="0"/>
          </a:p>
          <a:p>
            <a:r>
              <a:rPr lang="zh-CN" altLang="en-US" dirty="0"/>
              <a:t>本地执行报警逻辑；</a:t>
            </a:r>
            <a:endParaRPr lang="en-US" altLang="zh-CN" dirty="0"/>
          </a:p>
          <a:p>
            <a:r>
              <a:rPr lang="zh-CN" altLang="en-US" dirty="0"/>
              <a:t>不依赖云平台；</a:t>
            </a:r>
          </a:p>
        </p:txBody>
      </p:sp>
      <p:pic>
        <p:nvPicPr>
          <p:cNvPr id="10" name="图片 9">
            <a:extLst>
              <a:ext uri="{FF2B5EF4-FFF2-40B4-BE49-F238E27FC236}">
                <a16:creationId xmlns:a16="http://schemas.microsoft.com/office/drawing/2014/main" id="{93EE7217-A185-B86D-0D8E-DB86C06151F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09536" y="1059950"/>
            <a:ext cx="1527719" cy="1479009"/>
          </a:xfrm>
          <a:prstGeom prst="rect">
            <a:avLst/>
          </a:prstGeom>
        </p:spPr>
      </p:pic>
      <p:sp>
        <p:nvSpPr>
          <p:cNvPr id="28" name="箭头: 左右 27">
            <a:extLst>
              <a:ext uri="{FF2B5EF4-FFF2-40B4-BE49-F238E27FC236}">
                <a16:creationId xmlns:a16="http://schemas.microsoft.com/office/drawing/2014/main" id="{D3323A48-2CEC-2342-44C2-97B94A91402C}"/>
              </a:ext>
            </a:extLst>
          </p:cNvPr>
          <p:cNvSpPr/>
          <p:nvPr/>
        </p:nvSpPr>
        <p:spPr>
          <a:xfrm rot="9472950">
            <a:off x="5696766" y="1272208"/>
            <a:ext cx="702365" cy="172279"/>
          </a:xfrm>
          <a:prstGeom prst="left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39159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36B0D62-1C22-D243-1D16-7A0E92A8D3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系统目标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5D2B4395-1CAB-0212-0639-EA88BD4398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CN" altLang="en-US" sz="2800" dirty="0"/>
              <a:t>整合猪场需要管理的料量和环控数据，实时上传温度、湿度、氨气、二氧化碳等数据到系统平台；</a:t>
            </a:r>
            <a:endParaRPr lang="en-US" altLang="zh-CN" sz="2800" dirty="0"/>
          </a:p>
          <a:p>
            <a:r>
              <a:rPr lang="zh-CN" altLang="en-US" sz="2800" dirty="0"/>
              <a:t>系统平台可下发报警阈值参数，本地实现阈值数据判定和报警动作；</a:t>
            </a:r>
            <a:endParaRPr lang="en-US" altLang="zh-CN" sz="2800" dirty="0"/>
          </a:p>
          <a:p>
            <a:r>
              <a:rPr lang="zh-CN" altLang="en-US" sz="2800" dirty="0"/>
              <a:t>为精细化管理提供数据；</a:t>
            </a:r>
          </a:p>
        </p:txBody>
      </p:sp>
    </p:spTree>
    <p:extLst>
      <p:ext uri="{BB962C8B-B14F-4D97-AF65-F5344CB8AC3E}">
        <p14:creationId xmlns:p14="http://schemas.microsoft.com/office/powerpoint/2010/main" val="16918992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2D71B8C-D818-043A-078E-9D533F3128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系统可增加远程报警装置</a:t>
            </a:r>
          </a:p>
        </p:txBody>
      </p:sp>
      <p:pic>
        <p:nvPicPr>
          <p:cNvPr id="5" name="内容占位符 4">
            <a:extLst>
              <a:ext uri="{FF2B5EF4-FFF2-40B4-BE49-F238E27FC236}">
                <a16:creationId xmlns:a16="http://schemas.microsoft.com/office/drawing/2014/main" id="{000C1E15-50F5-C50D-2EAB-5328E21591B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93765" y="1930400"/>
            <a:ext cx="3907313" cy="3881437"/>
          </a:xfr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A3828418-D69F-9AFB-6F94-8B3157DCA6B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8308" y="1390261"/>
            <a:ext cx="3604628" cy="50105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85484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BA4A0C8-42D8-4EAF-9E61-E9FB80456A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3600" dirty="0"/>
              <a:t>称重物联网系统</a:t>
            </a:r>
            <a:endParaRPr lang="zh-CN" altLang="en-US" dirty="0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4E01FC31-1C15-6713-E0E7-0C0E6E3F79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362269"/>
            <a:ext cx="8596668" cy="4679093"/>
          </a:xfrm>
        </p:spPr>
        <p:txBody>
          <a:bodyPr>
            <a:normAutofit/>
          </a:bodyPr>
          <a:lstStyle/>
          <a:p>
            <a:r>
              <a:rPr lang="zh-CN" altLang="en-US" sz="2400" dirty="0"/>
              <a:t>将传统电子称重系统，借助物联网技术，实现物联网称重系统；助力于生产生活；</a:t>
            </a:r>
            <a:endParaRPr lang="en-US" altLang="zh-CN" sz="2400" dirty="0"/>
          </a:p>
          <a:p>
            <a:r>
              <a:rPr lang="zh-CN" altLang="en-US" sz="2400" dirty="0"/>
              <a:t>系统由电子称重系统、物联网硬件系统、软件平台三部分组成；</a:t>
            </a: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D5399CC6-050D-F046-6ECE-0EE4A9DB55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5834" y="3134052"/>
            <a:ext cx="9154803" cy="1933845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BCED0632-9061-50B3-EDB6-F4E4714F858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92488" y="5115450"/>
            <a:ext cx="2955235" cy="1132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0458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2A5F846-2EFA-9BF1-924F-BA8F81FDF0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基本原理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9681D6D8-40D8-2144-0DA2-63BE2D669C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763" y="1610083"/>
            <a:ext cx="8596668" cy="3880773"/>
          </a:xfrm>
        </p:spPr>
        <p:txBody>
          <a:bodyPr/>
          <a:lstStyle/>
          <a:p>
            <a:r>
              <a:rPr lang="zh-CN" altLang="en-US" sz="2400" dirty="0"/>
              <a:t>通过电子秤实时采集重量，根据预设的策略上传重量到</a:t>
            </a:r>
            <a:r>
              <a:rPr lang="en-US" altLang="zh-CN" sz="2400" dirty="0"/>
              <a:t>IOT</a:t>
            </a:r>
            <a:r>
              <a:rPr lang="zh-CN" altLang="en-US" sz="2400" dirty="0"/>
              <a:t>云平台，重量数据经过数据分析平台分析挖掘，可以得到实时曲线和历史曲线；准确的计量重量，服务业务逻辑；</a:t>
            </a:r>
          </a:p>
          <a:p>
            <a:endParaRPr lang="zh-CN" altLang="en-US" dirty="0"/>
          </a:p>
        </p:txBody>
      </p:sp>
      <p:sp>
        <p:nvSpPr>
          <p:cNvPr id="4" name="矩形: 圆角 3">
            <a:extLst>
              <a:ext uri="{FF2B5EF4-FFF2-40B4-BE49-F238E27FC236}">
                <a16:creationId xmlns:a16="http://schemas.microsoft.com/office/drawing/2014/main" id="{32AA1158-AD1A-CF6A-AA04-36B19AFE364F}"/>
              </a:ext>
            </a:extLst>
          </p:cNvPr>
          <p:cNvSpPr/>
          <p:nvPr/>
        </p:nvSpPr>
        <p:spPr>
          <a:xfrm>
            <a:off x="914400" y="3326701"/>
            <a:ext cx="960783" cy="1497496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重量采集</a:t>
            </a:r>
          </a:p>
        </p:txBody>
      </p:sp>
      <p:sp>
        <p:nvSpPr>
          <p:cNvPr id="5" name="矩形: 圆角 4">
            <a:extLst>
              <a:ext uri="{FF2B5EF4-FFF2-40B4-BE49-F238E27FC236}">
                <a16:creationId xmlns:a16="http://schemas.microsoft.com/office/drawing/2014/main" id="{961A4D40-8224-3943-9280-2C52F9584001}"/>
              </a:ext>
            </a:extLst>
          </p:cNvPr>
          <p:cNvSpPr/>
          <p:nvPr/>
        </p:nvSpPr>
        <p:spPr>
          <a:xfrm>
            <a:off x="2279374" y="3326701"/>
            <a:ext cx="960783" cy="1497496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4G</a:t>
            </a:r>
          </a:p>
          <a:p>
            <a:pPr algn="ctr"/>
            <a:r>
              <a:rPr lang="zh-CN" altLang="en-US" dirty="0"/>
              <a:t>通讯系统</a:t>
            </a:r>
          </a:p>
        </p:txBody>
      </p:sp>
      <p:sp>
        <p:nvSpPr>
          <p:cNvPr id="6" name="矩形: 圆角 5">
            <a:extLst>
              <a:ext uri="{FF2B5EF4-FFF2-40B4-BE49-F238E27FC236}">
                <a16:creationId xmlns:a16="http://schemas.microsoft.com/office/drawing/2014/main" id="{6B505FCA-76C7-ABAD-E92B-B57BB5E9F341}"/>
              </a:ext>
            </a:extLst>
          </p:cNvPr>
          <p:cNvSpPr/>
          <p:nvPr/>
        </p:nvSpPr>
        <p:spPr>
          <a:xfrm>
            <a:off x="3644348" y="3350182"/>
            <a:ext cx="960783" cy="1497496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IOT</a:t>
            </a:r>
          </a:p>
          <a:p>
            <a:pPr algn="ctr"/>
            <a:r>
              <a:rPr lang="zh-CN" altLang="en-US" dirty="0"/>
              <a:t>云</a:t>
            </a:r>
            <a:endParaRPr lang="en-US" altLang="zh-CN" dirty="0"/>
          </a:p>
          <a:p>
            <a:pPr algn="ctr"/>
            <a:r>
              <a:rPr lang="zh-CN" altLang="en-US" dirty="0"/>
              <a:t>平台</a:t>
            </a:r>
          </a:p>
        </p:txBody>
      </p:sp>
      <p:sp>
        <p:nvSpPr>
          <p:cNvPr id="7" name="矩形: 圆角 6">
            <a:extLst>
              <a:ext uri="{FF2B5EF4-FFF2-40B4-BE49-F238E27FC236}">
                <a16:creationId xmlns:a16="http://schemas.microsoft.com/office/drawing/2014/main" id="{0A23C000-6124-7261-EBD8-19A86B27AAC2}"/>
              </a:ext>
            </a:extLst>
          </p:cNvPr>
          <p:cNvSpPr/>
          <p:nvPr/>
        </p:nvSpPr>
        <p:spPr>
          <a:xfrm>
            <a:off x="5047819" y="3350182"/>
            <a:ext cx="960783" cy="1497496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数据分析平台</a:t>
            </a:r>
          </a:p>
        </p:txBody>
      </p:sp>
      <p:sp>
        <p:nvSpPr>
          <p:cNvPr id="8" name="矩形: 圆角 7">
            <a:extLst>
              <a:ext uri="{FF2B5EF4-FFF2-40B4-BE49-F238E27FC236}">
                <a16:creationId xmlns:a16="http://schemas.microsoft.com/office/drawing/2014/main" id="{F7856683-632D-BB27-0160-B12A32CBFC56}"/>
              </a:ext>
            </a:extLst>
          </p:cNvPr>
          <p:cNvSpPr/>
          <p:nvPr/>
        </p:nvSpPr>
        <p:spPr>
          <a:xfrm>
            <a:off x="6414052" y="3353785"/>
            <a:ext cx="960783" cy="1497496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业务逻辑</a:t>
            </a:r>
          </a:p>
        </p:txBody>
      </p:sp>
      <p:cxnSp>
        <p:nvCxnSpPr>
          <p:cNvPr id="9" name="直接箭头连接符 8">
            <a:extLst>
              <a:ext uri="{FF2B5EF4-FFF2-40B4-BE49-F238E27FC236}">
                <a16:creationId xmlns:a16="http://schemas.microsoft.com/office/drawing/2014/main" id="{9B155D01-58FF-4A6A-3B55-25961B8B4A54}"/>
              </a:ext>
            </a:extLst>
          </p:cNvPr>
          <p:cNvCxnSpPr>
            <a:stCxn id="4" idx="3"/>
            <a:endCxn id="5" idx="1"/>
          </p:cNvCxnSpPr>
          <p:nvPr/>
        </p:nvCxnSpPr>
        <p:spPr>
          <a:xfrm>
            <a:off x="1875183" y="4075449"/>
            <a:ext cx="404191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箭头连接符 9">
            <a:extLst>
              <a:ext uri="{FF2B5EF4-FFF2-40B4-BE49-F238E27FC236}">
                <a16:creationId xmlns:a16="http://schemas.microsoft.com/office/drawing/2014/main" id="{D4425F74-5917-29C3-0AB1-8D7718E9460C}"/>
              </a:ext>
            </a:extLst>
          </p:cNvPr>
          <p:cNvCxnSpPr/>
          <p:nvPr/>
        </p:nvCxnSpPr>
        <p:spPr>
          <a:xfrm>
            <a:off x="3240157" y="4075449"/>
            <a:ext cx="404191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箭头连接符 10">
            <a:extLst>
              <a:ext uri="{FF2B5EF4-FFF2-40B4-BE49-F238E27FC236}">
                <a16:creationId xmlns:a16="http://schemas.microsoft.com/office/drawing/2014/main" id="{7D1AE518-9ED7-E5FB-3342-8D38829D3C32}"/>
              </a:ext>
            </a:extLst>
          </p:cNvPr>
          <p:cNvCxnSpPr/>
          <p:nvPr/>
        </p:nvCxnSpPr>
        <p:spPr>
          <a:xfrm>
            <a:off x="4637002" y="4068822"/>
            <a:ext cx="404191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箭头连接符 11">
            <a:extLst>
              <a:ext uri="{FF2B5EF4-FFF2-40B4-BE49-F238E27FC236}">
                <a16:creationId xmlns:a16="http://schemas.microsoft.com/office/drawing/2014/main" id="{94821A65-7687-8CFA-BF44-D04C018C83B7}"/>
              </a:ext>
            </a:extLst>
          </p:cNvPr>
          <p:cNvCxnSpPr/>
          <p:nvPr/>
        </p:nvCxnSpPr>
        <p:spPr>
          <a:xfrm>
            <a:off x="6008602" y="4055569"/>
            <a:ext cx="404191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2911728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90DCE22-21DE-B65E-F1D1-6D50F79FD7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称重策略与上传机制</a:t>
            </a:r>
          </a:p>
        </p:txBody>
      </p:sp>
      <p:sp>
        <p:nvSpPr>
          <p:cNvPr id="4" name="椭圆 3">
            <a:extLst>
              <a:ext uri="{FF2B5EF4-FFF2-40B4-BE49-F238E27FC236}">
                <a16:creationId xmlns:a16="http://schemas.microsoft.com/office/drawing/2014/main" id="{4073F9F7-0CF0-787D-371B-74EE60971CDA}"/>
              </a:ext>
            </a:extLst>
          </p:cNvPr>
          <p:cNvSpPr/>
          <p:nvPr/>
        </p:nvSpPr>
        <p:spPr>
          <a:xfrm>
            <a:off x="801757" y="2445026"/>
            <a:ext cx="2272748" cy="2246243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称重数据上传机制</a:t>
            </a:r>
          </a:p>
        </p:txBody>
      </p:sp>
      <p:sp>
        <p:nvSpPr>
          <p:cNvPr id="5" name="矩形: 圆角 4">
            <a:extLst>
              <a:ext uri="{FF2B5EF4-FFF2-40B4-BE49-F238E27FC236}">
                <a16:creationId xmlns:a16="http://schemas.microsoft.com/office/drawing/2014/main" id="{5B0DC126-6027-3272-820D-FE5FEF66BFC2}"/>
              </a:ext>
            </a:extLst>
          </p:cNvPr>
          <p:cNvSpPr/>
          <p:nvPr/>
        </p:nvSpPr>
        <p:spPr>
          <a:xfrm>
            <a:off x="3074506" y="1702904"/>
            <a:ext cx="3498574" cy="596348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1</a:t>
            </a:r>
            <a:r>
              <a:rPr lang="zh-CN" altLang="en-US" dirty="0"/>
              <a:t>、固定间隔时间主动上传</a:t>
            </a:r>
          </a:p>
        </p:txBody>
      </p:sp>
      <p:sp>
        <p:nvSpPr>
          <p:cNvPr id="6" name="矩形: 圆角 5">
            <a:extLst>
              <a:ext uri="{FF2B5EF4-FFF2-40B4-BE49-F238E27FC236}">
                <a16:creationId xmlns:a16="http://schemas.microsoft.com/office/drawing/2014/main" id="{778BE3A6-2CB7-D110-AACD-9D70A1E4A9CB}"/>
              </a:ext>
            </a:extLst>
          </p:cNvPr>
          <p:cNvSpPr/>
          <p:nvPr/>
        </p:nvSpPr>
        <p:spPr>
          <a:xfrm>
            <a:off x="3597967" y="2667550"/>
            <a:ext cx="3498574" cy="596348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2</a:t>
            </a:r>
            <a:r>
              <a:rPr lang="zh-CN" altLang="en-US" dirty="0"/>
              <a:t>、重量增加到最大重量上传</a:t>
            </a:r>
          </a:p>
        </p:txBody>
      </p:sp>
      <p:sp>
        <p:nvSpPr>
          <p:cNvPr id="7" name="矩形: 圆角 6">
            <a:extLst>
              <a:ext uri="{FF2B5EF4-FFF2-40B4-BE49-F238E27FC236}">
                <a16:creationId xmlns:a16="http://schemas.microsoft.com/office/drawing/2014/main" id="{6C1EAD9F-2D23-A377-5D23-A45FA07F24D3}"/>
              </a:ext>
            </a:extLst>
          </p:cNvPr>
          <p:cNvSpPr/>
          <p:nvPr/>
        </p:nvSpPr>
        <p:spPr>
          <a:xfrm>
            <a:off x="3597966" y="3677755"/>
            <a:ext cx="3498574" cy="596348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3</a:t>
            </a:r>
            <a:r>
              <a:rPr lang="zh-CN" altLang="en-US" dirty="0"/>
              <a:t>、重量变化上传</a:t>
            </a:r>
          </a:p>
        </p:txBody>
      </p:sp>
      <p:sp>
        <p:nvSpPr>
          <p:cNvPr id="8" name="矩形: 圆角 7">
            <a:extLst>
              <a:ext uri="{FF2B5EF4-FFF2-40B4-BE49-F238E27FC236}">
                <a16:creationId xmlns:a16="http://schemas.microsoft.com/office/drawing/2014/main" id="{3A3C8051-616A-63C1-42A2-81D4DEEE0392}"/>
              </a:ext>
            </a:extLst>
          </p:cNvPr>
          <p:cNvSpPr/>
          <p:nvPr/>
        </p:nvSpPr>
        <p:spPr>
          <a:xfrm>
            <a:off x="3074505" y="4708936"/>
            <a:ext cx="3498574" cy="596348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4</a:t>
            </a:r>
            <a:r>
              <a:rPr lang="zh-CN" altLang="en-US" dirty="0"/>
              <a:t>、手动触发上传重量</a:t>
            </a:r>
          </a:p>
        </p:txBody>
      </p:sp>
    </p:spTree>
    <p:extLst>
      <p:ext uri="{BB962C8B-B14F-4D97-AF65-F5344CB8AC3E}">
        <p14:creationId xmlns:p14="http://schemas.microsoft.com/office/powerpoint/2010/main" val="53757252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79D583B-5DBB-8243-C2D0-F280B7E886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3600" dirty="0"/>
              <a:t>饲料厂能耗监测系统</a:t>
            </a:r>
            <a:endParaRPr lang="zh-CN" altLang="en-US" dirty="0"/>
          </a:p>
        </p:txBody>
      </p:sp>
      <p:sp>
        <p:nvSpPr>
          <p:cNvPr id="7" name="内容占位符 6">
            <a:extLst>
              <a:ext uri="{FF2B5EF4-FFF2-40B4-BE49-F238E27FC236}">
                <a16:creationId xmlns:a16="http://schemas.microsoft.com/office/drawing/2014/main" id="{3A0F2E5A-82E0-368D-C8E8-524977E05C5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sz="2400" dirty="0"/>
              <a:t>随着节能减排的深入，能耗监控系统必要性愈发强烈；因此物联网电表的应用越发频繁。通过</a:t>
            </a:r>
            <a:r>
              <a:rPr lang="en-US" altLang="zh-CN" sz="2400" dirty="0"/>
              <a:t>4G</a:t>
            </a:r>
            <a:r>
              <a:rPr lang="zh-CN" altLang="en-US" sz="2400" dirty="0"/>
              <a:t>智能电表，可以实时监测电压、电流、功率、电量等信息，通过软件平台分析处理，为节能减排做好数据挖掘；</a:t>
            </a:r>
            <a:endParaRPr lang="en-US" altLang="zh-CN" sz="2400" dirty="0"/>
          </a:p>
          <a:p>
            <a:endParaRPr lang="en-US" altLang="zh-CN" dirty="0"/>
          </a:p>
        </p:txBody>
      </p:sp>
      <p:pic>
        <p:nvPicPr>
          <p:cNvPr id="9" name="图片 8">
            <a:extLst>
              <a:ext uri="{FF2B5EF4-FFF2-40B4-BE49-F238E27FC236}">
                <a16:creationId xmlns:a16="http://schemas.microsoft.com/office/drawing/2014/main" id="{ADE06102-7461-A9C7-FDE3-947042BDF2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2506" y="3957295"/>
            <a:ext cx="3116425" cy="2865438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:a16="http://schemas.microsoft.com/office/drawing/2014/main" id="{5C4E0112-396C-2D86-57C2-A5523A0A29B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209" t="22177" r="26377" b="4082"/>
          <a:stretch/>
        </p:blipFill>
        <p:spPr>
          <a:xfrm>
            <a:off x="1169621" y="4115171"/>
            <a:ext cx="2963839" cy="2259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098218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2B56141-8592-6632-7148-51262BC4FB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平台应用</a:t>
            </a:r>
          </a:p>
        </p:txBody>
      </p:sp>
      <p:pic>
        <p:nvPicPr>
          <p:cNvPr id="5" name="内容占位符 4">
            <a:extLst>
              <a:ext uri="{FF2B5EF4-FFF2-40B4-BE49-F238E27FC236}">
                <a16:creationId xmlns:a16="http://schemas.microsoft.com/office/drawing/2014/main" id="{CB394C19-0B53-479A-ADED-74A054D4585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77334" y="1270000"/>
            <a:ext cx="4955844" cy="2767013"/>
          </a:xfr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96315779-D329-2FAA-2514-373928B1829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334" y="4090987"/>
            <a:ext cx="4955844" cy="2430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067404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60C2493-60B1-2EAA-EE90-39670CFC7B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能耗管理平台</a:t>
            </a:r>
          </a:p>
        </p:txBody>
      </p:sp>
      <p:pic>
        <p:nvPicPr>
          <p:cNvPr id="5" name="内容占位符 4">
            <a:extLst>
              <a:ext uri="{FF2B5EF4-FFF2-40B4-BE49-F238E27FC236}">
                <a16:creationId xmlns:a16="http://schemas.microsoft.com/office/drawing/2014/main" id="{7AA3BF0D-141A-2B0E-9561-969990D3027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333" y="1270000"/>
            <a:ext cx="5501213" cy="2628041"/>
          </a:xfr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4619011E-A87E-ECBC-24F1-729BF0CA73B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333" y="4015884"/>
            <a:ext cx="5501213" cy="2608852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id="{D5A5BF81-0FDC-984E-660E-99D784D580B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8546" y="1352937"/>
            <a:ext cx="4060678" cy="1926707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:a16="http://schemas.microsoft.com/office/drawing/2014/main" id="{F4EFD574-F65C-EBDC-8A25-1E0398F890E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8546" y="3980978"/>
            <a:ext cx="4060678" cy="19382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172941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63042D2-EAEC-FC2F-2486-C6F958E487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3921" y="2768600"/>
            <a:ext cx="4491825" cy="1320800"/>
          </a:xfrm>
        </p:spPr>
        <p:txBody>
          <a:bodyPr/>
          <a:lstStyle/>
          <a:p>
            <a:r>
              <a:rPr lang="zh-CN" altLang="en-US" dirty="0"/>
              <a:t>谢谢各位领导！！！</a:t>
            </a:r>
          </a:p>
        </p:txBody>
      </p:sp>
    </p:spTree>
    <p:extLst>
      <p:ext uri="{BB962C8B-B14F-4D97-AF65-F5344CB8AC3E}">
        <p14:creationId xmlns:p14="http://schemas.microsoft.com/office/powerpoint/2010/main" val="664544616"/>
      </p:ext>
    </p:extLst>
  </p:cSld>
  <p:clrMapOvr>
    <a:masterClrMapping/>
  </p:clrMapOvr>
</p:sld>
</file>

<file path=ppt/theme/theme1.xml><?xml version="1.0" encoding="utf-8"?>
<a:theme xmlns:a="http://schemas.openxmlformats.org/drawingml/2006/main" name="平面">
  <a:themeElements>
    <a:clrScheme name="平面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平面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平面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TM02900688[[fn=平面]]</Template>
  <TotalTime>181</TotalTime>
  <Words>618</Words>
  <Application>Microsoft Office PowerPoint</Application>
  <PresentationFormat>宽屏</PresentationFormat>
  <Paragraphs>64</Paragraphs>
  <Slides>17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17</vt:i4>
      </vt:variant>
    </vt:vector>
  </HeadingPairs>
  <TitlesOfParts>
    <vt:vector size="21" baseType="lpstr">
      <vt:lpstr>Arial</vt:lpstr>
      <vt:lpstr>Trebuchet MS</vt:lpstr>
      <vt:lpstr>Wingdings 3</vt:lpstr>
      <vt:lpstr>平面</vt:lpstr>
      <vt:lpstr>畜牧养殖应用场景介绍</vt:lpstr>
      <vt:lpstr>可应用的场景</vt:lpstr>
      <vt:lpstr>料塔精准料量统计</vt:lpstr>
      <vt:lpstr>安装示意图</vt:lpstr>
      <vt:lpstr>应用范围</vt:lpstr>
      <vt:lpstr>软件平台支持私有化对接</vt:lpstr>
      <vt:lpstr>养殖环境感知和分析</vt:lpstr>
      <vt:lpstr>基本结构</vt:lpstr>
      <vt:lpstr>系统目标</vt:lpstr>
      <vt:lpstr>系统可增加远程报警装置</vt:lpstr>
      <vt:lpstr>称重物联网系统</vt:lpstr>
      <vt:lpstr>基本原理</vt:lpstr>
      <vt:lpstr>称重策略与上传机制</vt:lpstr>
      <vt:lpstr>饲料厂能耗监测系统</vt:lpstr>
      <vt:lpstr>平台应用</vt:lpstr>
      <vt:lpstr>能耗管理平台</vt:lpstr>
      <vt:lpstr>谢谢各位领导！！！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猪场环境监控报警系统</dc:title>
  <dc:creator>zhen deng</dc:creator>
  <cp:lastModifiedBy>zhen deng</cp:lastModifiedBy>
  <cp:revision>10</cp:revision>
  <dcterms:created xsi:type="dcterms:W3CDTF">2024-03-25T13:02:43Z</dcterms:created>
  <dcterms:modified xsi:type="dcterms:W3CDTF">2024-04-08T04:23:18Z</dcterms:modified>
</cp:coreProperties>
</file>