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3" r:id="rId5"/>
    <p:sldId id="259" r:id="rId6"/>
    <p:sldId id="264" r:id="rId7"/>
    <p:sldId id="265" r:id="rId8"/>
    <p:sldId id="261" r:id="rId9"/>
    <p:sldId id="262"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5052609-0742-4DB0-A223-E220951F78B3}" type="slidenum">
              <a:rPr lang="zh-CN" altLang="en-US" smtClean="0"/>
              <a:t>‹#›</a:t>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025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21899102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5052609-0742-4DB0-A223-E220951F78B3}" type="slidenum">
              <a:rPr lang="zh-CN" altLang="en-US" smtClean="0"/>
              <a:t>‹#›</a:t>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6011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184193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1097280" y="2582334"/>
            <a:ext cx="4937760" cy="33782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6217920" y="2582334"/>
            <a:ext cx="4937760" cy="33782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3334129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638051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zh-CN" altLang="en-US"/>
          </a:p>
        </p:txBody>
      </p:sp>
      <p:sp>
        <p:nvSpPr>
          <p:cNvPr id="9" name="Slide Number Placeholder 8"/>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3958214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85FFEEF-E1A2-4036-A196-8F507D52E626}" type="datetimeFigureOut">
              <a:rPr lang="zh-CN" altLang="en-US" smtClean="0"/>
              <a:t>2021-01-29</a:t>
            </a:fld>
            <a:endParaRPr lang="zh-CN"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2910953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编辑母版文本样式</a:t>
            </a:r>
          </a:p>
        </p:txBody>
      </p:sp>
      <p:sp>
        <p:nvSpPr>
          <p:cNvPr id="5" name="Date Placeholder 4"/>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179846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185360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85FFEEF-E1A2-4036-A196-8F507D52E626}" type="datetimeFigureOut">
              <a:rPr lang="zh-CN" altLang="en-US" smtClean="0"/>
              <a:t>2021-01-29</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5052609-0742-4DB0-A223-E220951F78B3}" type="slidenum">
              <a:rPr lang="zh-CN" altLang="en-US" smtClean="0"/>
              <a:t>‹#›</a:t>
            </a:fld>
            <a:endParaRPr lang="zh-CN" altLang="en-US"/>
          </a:p>
        </p:txBody>
      </p:sp>
    </p:spTree>
    <p:extLst>
      <p:ext uri="{BB962C8B-B14F-4D97-AF65-F5344CB8AC3E}">
        <p14:creationId xmlns:p14="http://schemas.microsoft.com/office/powerpoint/2010/main" val="4563679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5FFEEF-E1A2-4036-A196-8F507D52E626}" type="datetimeFigureOut">
              <a:rPr lang="zh-CN" altLang="en-US" smtClean="0"/>
              <a:t>2021-01-29</a:t>
            </a:fld>
            <a:endParaRPr lang="zh-CN" alt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zh-CN" alt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5052609-0742-4DB0-A223-E220951F78B3}" type="slidenum">
              <a:rPr lang="zh-CN" altLang="en-US" smtClean="0"/>
              <a:t>‹#›</a:t>
            </a:fld>
            <a:endParaRPr lang="zh-CN" alt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2091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CD54DD-1DB5-4C10-B69E-F3E7C16F71F1}"/>
              </a:ext>
            </a:extLst>
          </p:cNvPr>
          <p:cNvSpPr>
            <a:spLocks noGrp="1"/>
          </p:cNvSpPr>
          <p:nvPr>
            <p:ph type="ctrTitle"/>
          </p:nvPr>
        </p:nvSpPr>
        <p:spPr/>
        <p:txBody>
          <a:bodyPr>
            <a:normAutofit/>
          </a:bodyPr>
          <a:lstStyle/>
          <a:p>
            <a:pPr algn="ctr"/>
            <a:r>
              <a:rPr lang="zh-CN" altLang="en-US" sz="4800" dirty="0"/>
              <a:t>教工宿舍用电系统管理方案</a:t>
            </a:r>
          </a:p>
        </p:txBody>
      </p:sp>
      <p:sp>
        <p:nvSpPr>
          <p:cNvPr id="3" name="副标题 2">
            <a:extLst>
              <a:ext uri="{FF2B5EF4-FFF2-40B4-BE49-F238E27FC236}">
                <a16:creationId xmlns:a16="http://schemas.microsoft.com/office/drawing/2014/main" id="{14597B36-234C-47F0-AE68-842C59FE2F64}"/>
              </a:ext>
            </a:extLst>
          </p:cNvPr>
          <p:cNvSpPr>
            <a:spLocks noGrp="1"/>
          </p:cNvSpPr>
          <p:nvPr>
            <p:ph type="subTitle" idx="1"/>
          </p:nvPr>
        </p:nvSpPr>
        <p:spPr/>
        <p:txBody>
          <a:bodyPr/>
          <a:lstStyle/>
          <a:p>
            <a:pPr algn="r"/>
            <a:r>
              <a:rPr lang="zh-CN" altLang="en-US" dirty="0"/>
              <a:t>常州贞明电子科技有限公司</a:t>
            </a:r>
          </a:p>
        </p:txBody>
      </p:sp>
    </p:spTree>
    <p:extLst>
      <p:ext uri="{BB962C8B-B14F-4D97-AF65-F5344CB8AC3E}">
        <p14:creationId xmlns:p14="http://schemas.microsoft.com/office/powerpoint/2010/main" val="1879861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1B138AA-1219-4181-9A63-370D26A86603}"/>
              </a:ext>
            </a:extLst>
          </p:cNvPr>
          <p:cNvSpPr>
            <a:spLocks noGrp="1"/>
          </p:cNvSpPr>
          <p:nvPr>
            <p:ph type="title"/>
          </p:nvPr>
        </p:nvSpPr>
        <p:spPr/>
        <p:txBody>
          <a:bodyPr/>
          <a:lstStyle/>
          <a:p>
            <a:r>
              <a:rPr lang="zh-CN" altLang="en-US" dirty="0"/>
              <a:t>概述</a:t>
            </a:r>
          </a:p>
        </p:txBody>
      </p:sp>
      <p:sp>
        <p:nvSpPr>
          <p:cNvPr id="3" name="内容占位符 2">
            <a:extLst>
              <a:ext uri="{FF2B5EF4-FFF2-40B4-BE49-F238E27FC236}">
                <a16:creationId xmlns:a16="http://schemas.microsoft.com/office/drawing/2014/main" id="{D220BD24-F3D0-45BB-B8EB-EB7632E85214}"/>
              </a:ext>
            </a:extLst>
          </p:cNvPr>
          <p:cNvSpPr>
            <a:spLocks noGrp="1"/>
          </p:cNvSpPr>
          <p:nvPr>
            <p:ph idx="1"/>
          </p:nvPr>
        </p:nvSpPr>
        <p:spPr/>
        <p:txBody>
          <a:bodyPr/>
          <a:lstStyle/>
          <a:p>
            <a:r>
              <a:rPr lang="zh-CN" altLang="en-US" dirty="0"/>
              <a:t>     </a:t>
            </a:r>
            <a:r>
              <a:rPr lang="zh-CN" altLang="en-US" sz="2400" dirty="0"/>
              <a:t>随着校园宿舍电器越来越多，用电安全问题越来越严峻。各种电器设备质量参差不齐，导致宿舍电源经常出现跳闸、保险丝烧坏。存在安全隐患。</a:t>
            </a:r>
            <a:endParaRPr lang="en-US" altLang="zh-CN" sz="2400" dirty="0"/>
          </a:p>
          <a:p>
            <a:r>
              <a:rPr lang="en-US" altLang="zh-CN" sz="2400" dirty="0"/>
              <a:t>     </a:t>
            </a:r>
            <a:r>
              <a:rPr lang="zh-CN" altLang="en-US" sz="2400" dirty="0"/>
              <a:t>针对教工宿舍，对于空调、大功率用电设备需要电流监测和电能（计费）。以便优化能耗配置管理。随着物联网深入推进，远程抄表、远程断电、远程上电管理已经进入常态化。物联网平台能够</a:t>
            </a:r>
            <a:r>
              <a:rPr lang="en-US" altLang="zh-CN" sz="2400" dirty="0"/>
              <a:t>7</a:t>
            </a:r>
            <a:r>
              <a:rPr lang="zh-CN" altLang="en-US" sz="2400" dirty="0"/>
              <a:t>*</a:t>
            </a:r>
            <a:r>
              <a:rPr lang="en-US" altLang="zh-CN" sz="2400" dirty="0"/>
              <a:t>24</a:t>
            </a:r>
            <a:r>
              <a:rPr lang="zh-CN" altLang="en-US" sz="2400" dirty="0"/>
              <a:t>小时连续监控用电系统。实现自动化管理，远程化管理。可实现用电安全监测、用电能耗监测以及节假日管理。不但可以解决用电安全问题、还可以避免寒暑假等节假日忘记或者漏关电器导致的能耗损失和安全隐患。</a:t>
            </a:r>
          </a:p>
        </p:txBody>
      </p:sp>
    </p:spTree>
    <p:extLst>
      <p:ext uri="{BB962C8B-B14F-4D97-AF65-F5344CB8AC3E}">
        <p14:creationId xmlns:p14="http://schemas.microsoft.com/office/powerpoint/2010/main" val="4143897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F15D17E-D6DA-462A-B188-01FDF05A7EC6}"/>
              </a:ext>
            </a:extLst>
          </p:cNvPr>
          <p:cNvSpPr>
            <a:spLocks noGrp="1"/>
          </p:cNvSpPr>
          <p:nvPr>
            <p:ph type="title"/>
          </p:nvPr>
        </p:nvSpPr>
        <p:spPr/>
        <p:txBody>
          <a:bodyPr/>
          <a:lstStyle/>
          <a:p>
            <a:r>
              <a:rPr lang="zh-CN" altLang="en-US" dirty="0"/>
              <a:t>基本功能描述</a:t>
            </a:r>
          </a:p>
        </p:txBody>
      </p:sp>
      <p:sp>
        <p:nvSpPr>
          <p:cNvPr id="3" name="内容占位符 2">
            <a:extLst>
              <a:ext uri="{FF2B5EF4-FFF2-40B4-BE49-F238E27FC236}">
                <a16:creationId xmlns:a16="http://schemas.microsoft.com/office/drawing/2014/main" id="{EC88A216-54D4-408B-8CEF-53D3FB874BC5}"/>
              </a:ext>
            </a:extLst>
          </p:cNvPr>
          <p:cNvSpPr>
            <a:spLocks noGrp="1"/>
          </p:cNvSpPr>
          <p:nvPr>
            <p:ph idx="1"/>
          </p:nvPr>
        </p:nvSpPr>
        <p:spPr/>
        <p:txBody>
          <a:bodyPr/>
          <a:lstStyle/>
          <a:p>
            <a:r>
              <a:rPr lang="en-US" altLang="zh-CN" dirty="0"/>
              <a:t>1</a:t>
            </a:r>
            <a:r>
              <a:rPr lang="zh-CN" altLang="en-US" dirty="0"/>
              <a:t>、电压、电流、功率、电能实时监测和过载预警；</a:t>
            </a:r>
            <a:endParaRPr lang="en-US" altLang="zh-CN" dirty="0"/>
          </a:p>
          <a:p>
            <a:r>
              <a:rPr lang="en-US" altLang="zh-CN" dirty="0"/>
              <a:t>2</a:t>
            </a:r>
            <a:r>
              <a:rPr lang="zh-CN" altLang="en-US" dirty="0"/>
              <a:t>、在线管理远程断电、远程合闸送电；</a:t>
            </a:r>
            <a:endParaRPr lang="en-US" altLang="zh-CN" dirty="0"/>
          </a:p>
          <a:p>
            <a:r>
              <a:rPr lang="en-US" altLang="zh-CN" dirty="0"/>
              <a:t>3</a:t>
            </a:r>
            <a:r>
              <a:rPr lang="zh-CN" altLang="en-US" dirty="0"/>
              <a:t>、电能计费、远程抄表、自动报表导出；</a:t>
            </a:r>
            <a:endParaRPr lang="en-US" altLang="zh-CN" dirty="0"/>
          </a:p>
          <a:p>
            <a:r>
              <a:rPr lang="en-US" altLang="zh-CN" dirty="0"/>
              <a:t>4</a:t>
            </a:r>
            <a:r>
              <a:rPr lang="zh-CN" altLang="en-US" dirty="0"/>
              <a:t>、漏电保护、过载保护、过温保护、缺相监测、过欠压保护等多重保护；</a:t>
            </a:r>
            <a:endParaRPr lang="en-US" altLang="zh-CN" dirty="0"/>
          </a:p>
        </p:txBody>
      </p:sp>
    </p:spTree>
    <p:extLst>
      <p:ext uri="{BB962C8B-B14F-4D97-AF65-F5344CB8AC3E}">
        <p14:creationId xmlns:p14="http://schemas.microsoft.com/office/powerpoint/2010/main" val="1468113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44C731A-FC18-4594-B388-D4636C248468}"/>
              </a:ext>
            </a:extLst>
          </p:cNvPr>
          <p:cNvSpPr>
            <a:spLocks noGrp="1"/>
          </p:cNvSpPr>
          <p:nvPr>
            <p:ph type="title"/>
          </p:nvPr>
        </p:nvSpPr>
        <p:spPr/>
        <p:txBody>
          <a:bodyPr/>
          <a:lstStyle/>
          <a:p>
            <a:r>
              <a:rPr lang="zh-CN" altLang="en-US" dirty="0"/>
              <a:t>系统结构</a:t>
            </a:r>
          </a:p>
        </p:txBody>
      </p:sp>
      <p:sp>
        <p:nvSpPr>
          <p:cNvPr id="4" name="云形 3">
            <a:extLst>
              <a:ext uri="{FF2B5EF4-FFF2-40B4-BE49-F238E27FC236}">
                <a16:creationId xmlns:a16="http://schemas.microsoft.com/office/drawing/2014/main" id="{5DCE7716-90EF-4F41-A7D0-6BBE2E047D20}"/>
              </a:ext>
            </a:extLst>
          </p:cNvPr>
          <p:cNvSpPr/>
          <p:nvPr/>
        </p:nvSpPr>
        <p:spPr>
          <a:xfrm>
            <a:off x="4398073" y="3031254"/>
            <a:ext cx="2681056" cy="11346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校园云端</a:t>
            </a:r>
          </a:p>
        </p:txBody>
      </p:sp>
      <p:pic>
        <p:nvPicPr>
          <p:cNvPr id="5" name="图片 4">
            <a:extLst>
              <a:ext uri="{FF2B5EF4-FFF2-40B4-BE49-F238E27FC236}">
                <a16:creationId xmlns:a16="http://schemas.microsoft.com/office/drawing/2014/main" id="{577BE0AF-D88E-43A6-8520-CF2D753AD32B}"/>
              </a:ext>
            </a:extLst>
          </p:cNvPr>
          <p:cNvPicPr>
            <a:picLocks noChangeAspect="1"/>
          </p:cNvPicPr>
          <p:nvPr/>
        </p:nvPicPr>
        <p:blipFill>
          <a:blip r:embed="rId2"/>
          <a:stretch>
            <a:fillRect/>
          </a:stretch>
        </p:blipFill>
        <p:spPr>
          <a:xfrm>
            <a:off x="8374837" y="1808381"/>
            <a:ext cx="2209800" cy="1495425"/>
          </a:xfrm>
          <a:prstGeom prst="rect">
            <a:avLst/>
          </a:prstGeom>
        </p:spPr>
      </p:pic>
      <p:pic>
        <p:nvPicPr>
          <p:cNvPr id="6" name="图片 5">
            <a:extLst>
              <a:ext uri="{FF2B5EF4-FFF2-40B4-BE49-F238E27FC236}">
                <a16:creationId xmlns:a16="http://schemas.microsoft.com/office/drawing/2014/main" id="{ABD1B6F5-8767-433A-AE6B-E36CA3762D1F}"/>
              </a:ext>
            </a:extLst>
          </p:cNvPr>
          <p:cNvPicPr>
            <a:picLocks noChangeAspect="1"/>
          </p:cNvPicPr>
          <p:nvPr/>
        </p:nvPicPr>
        <p:blipFill>
          <a:blip r:embed="rId3"/>
          <a:stretch>
            <a:fillRect/>
          </a:stretch>
        </p:blipFill>
        <p:spPr>
          <a:xfrm>
            <a:off x="1976197" y="1849799"/>
            <a:ext cx="949972" cy="1134847"/>
          </a:xfrm>
          <a:prstGeom prst="rect">
            <a:avLst/>
          </a:prstGeom>
        </p:spPr>
      </p:pic>
      <p:pic>
        <p:nvPicPr>
          <p:cNvPr id="7" name="图片 6">
            <a:extLst>
              <a:ext uri="{FF2B5EF4-FFF2-40B4-BE49-F238E27FC236}">
                <a16:creationId xmlns:a16="http://schemas.microsoft.com/office/drawing/2014/main" id="{56C830CA-E449-4C1F-ACC2-D0F00133AC38}"/>
              </a:ext>
            </a:extLst>
          </p:cNvPr>
          <p:cNvPicPr>
            <a:picLocks noChangeAspect="1"/>
          </p:cNvPicPr>
          <p:nvPr/>
        </p:nvPicPr>
        <p:blipFill>
          <a:blip r:embed="rId4"/>
          <a:stretch>
            <a:fillRect/>
          </a:stretch>
        </p:blipFill>
        <p:spPr>
          <a:xfrm>
            <a:off x="1588951" y="3489736"/>
            <a:ext cx="1558134" cy="1134847"/>
          </a:xfrm>
          <a:prstGeom prst="rect">
            <a:avLst/>
          </a:prstGeom>
        </p:spPr>
      </p:pic>
      <p:pic>
        <p:nvPicPr>
          <p:cNvPr id="9" name="图片 8">
            <a:extLst>
              <a:ext uri="{FF2B5EF4-FFF2-40B4-BE49-F238E27FC236}">
                <a16:creationId xmlns:a16="http://schemas.microsoft.com/office/drawing/2014/main" id="{9208F8C7-B1FF-4038-87E6-2E6255D46F8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50162" y="5003582"/>
            <a:ext cx="943107" cy="1328923"/>
          </a:xfrm>
          <a:prstGeom prst="rect">
            <a:avLst/>
          </a:prstGeom>
        </p:spPr>
      </p:pic>
      <p:pic>
        <p:nvPicPr>
          <p:cNvPr id="10" name="图片 9">
            <a:extLst>
              <a:ext uri="{FF2B5EF4-FFF2-40B4-BE49-F238E27FC236}">
                <a16:creationId xmlns:a16="http://schemas.microsoft.com/office/drawing/2014/main" id="{B0A207CE-2908-4020-82FB-0837D9AFE9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3269" y="5003581"/>
            <a:ext cx="943107" cy="1328923"/>
          </a:xfrm>
          <a:prstGeom prst="rect">
            <a:avLst/>
          </a:prstGeom>
        </p:spPr>
      </p:pic>
      <p:pic>
        <p:nvPicPr>
          <p:cNvPr id="11" name="图片 10">
            <a:extLst>
              <a:ext uri="{FF2B5EF4-FFF2-40B4-BE49-F238E27FC236}">
                <a16:creationId xmlns:a16="http://schemas.microsoft.com/office/drawing/2014/main" id="{411B3C25-5E85-41A9-B025-3C3048900F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36376" y="5003580"/>
            <a:ext cx="943107" cy="1328923"/>
          </a:xfrm>
          <a:prstGeom prst="rect">
            <a:avLst/>
          </a:prstGeom>
        </p:spPr>
      </p:pic>
      <p:pic>
        <p:nvPicPr>
          <p:cNvPr id="12" name="图片 11">
            <a:extLst>
              <a:ext uri="{FF2B5EF4-FFF2-40B4-BE49-F238E27FC236}">
                <a16:creationId xmlns:a16="http://schemas.microsoft.com/office/drawing/2014/main" id="{50EDC234-FAFB-4C94-8FD2-B10FEFB69C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79483" y="5003579"/>
            <a:ext cx="943107" cy="1328923"/>
          </a:xfrm>
          <a:prstGeom prst="rect">
            <a:avLst/>
          </a:prstGeom>
        </p:spPr>
      </p:pic>
      <p:pic>
        <p:nvPicPr>
          <p:cNvPr id="13" name="图片 12">
            <a:extLst>
              <a:ext uri="{FF2B5EF4-FFF2-40B4-BE49-F238E27FC236}">
                <a16:creationId xmlns:a16="http://schemas.microsoft.com/office/drawing/2014/main" id="{3AFEC366-1C21-4962-AC89-C522978ADD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22590" y="5003580"/>
            <a:ext cx="943107" cy="1328923"/>
          </a:xfrm>
          <a:prstGeom prst="rect">
            <a:avLst/>
          </a:prstGeom>
        </p:spPr>
      </p:pic>
      <p:pic>
        <p:nvPicPr>
          <p:cNvPr id="14" name="图片 13">
            <a:extLst>
              <a:ext uri="{FF2B5EF4-FFF2-40B4-BE49-F238E27FC236}">
                <a16:creationId xmlns:a16="http://schemas.microsoft.com/office/drawing/2014/main" id="{984E8C33-3C0E-4D16-8E08-42D382A903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5697" y="5003579"/>
            <a:ext cx="943107" cy="1328923"/>
          </a:xfrm>
          <a:prstGeom prst="rect">
            <a:avLst/>
          </a:prstGeom>
        </p:spPr>
      </p:pic>
      <p:sp>
        <p:nvSpPr>
          <p:cNvPr id="15" name="箭头: 左右 14">
            <a:extLst>
              <a:ext uri="{FF2B5EF4-FFF2-40B4-BE49-F238E27FC236}">
                <a16:creationId xmlns:a16="http://schemas.microsoft.com/office/drawing/2014/main" id="{6AE22111-32E4-459E-9D8C-9F09444152CE}"/>
              </a:ext>
            </a:extLst>
          </p:cNvPr>
          <p:cNvSpPr/>
          <p:nvPr/>
        </p:nvSpPr>
        <p:spPr>
          <a:xfrm rot="19971170">
            <a:off x="7192352" y="3118084"/>
            <a:ext cx="1176717"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16" name="箭头: 左右 15">
            <a:extLst>
              <a:ext uri="{FF2B5EF4-FFF2-40B4-BE49-F238E27FC236}">
                <a16:creationId xmlns:a16="http://schemas.microsoft.com/office/drawing/2014/main" id="{2E81DE0B-B475-4156-B0AF-D0FA8E85815E}"/>
              </a:ext>
            </a:extLst>
          </p:cNvPr>
          <p:cNvSpPr/>
          <p:nvPr/>
        </p:nvSpPr>
        <p:spPr>
          <a:xfrm rot="1858971">
            <a:off x="3182638" y="2785631"/>
            <a:ext cx="1176717"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17" name="箭头: 左右 16">
            <a:extLst>
              <a:ext uri="{FF2B5EF4-FFF2-40B4-BE49-F238E27FC236}">
                <a16:creationId xmlns:a16="http://schemas.microsoft.com/office/drawing/2014/main" id="{738C919F-2FB9-49C2-9D48-3D24298426AC}"/>
              </a:ext>
            </a:extLst>
          </p:cNvPr>
          <p:cNvSpPr/>
          <p:nvPr/>
        </p:nvSpPr>
        <p:spPr>
          <a:xfrm rot="20123668">
            <a:off x="3157093" y="3837005"/>
            <a:ext cx="1176717"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18" name="箭头: 左右 17">
            <a:extLst>
              <a:ext uri="{FF2B5EF4-FFF2-40B4-BE49-F238E27FC236}">
                <a16:creationId xmlns:a16="http://schemas.microsoft.com/office/drawing/2014/main" id="{5592689A-B18A-4B85-9CA4-8DC036FE3B2C}"/>
              </a:ext>
            </a:extLst>
          </p:cNvPr>
          <p:cNvSpPr/>
          <p:nvPr/>
        </p:nvSpPr>
        <p:spPr>
          <a:xfrm rot="18585488">
            <a:off x="4369613" y="4398993"/>
            <a:ext cx="919307"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19" name="箭头: 左右 18">
            <a:extLst>
              <a:ext uri="{FF2B5EF4-FFF2-40B4-BE49-F238E27FC236}">
                <a16:creationId xmlns:a16="http://schemas.microsoft.com/office/drawing/2014/main" id="{BCD5A920-8DA0-4F25-8E15-C3F04F29D706}"/>
              </a:ext>
            </a:extLst>
          </p:cNvPr>
          <p:cNvSpPr/>
          <p:nvPr/>
        </p:nvSpPr>
        <p:spPr>
          <a:xfrm rot="17440687">
            <a:off x="5282713" y="4445969"/>
            <a:ext cx="768679"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20" name="箭头: 左右 19">
            <a:extLst>
              <a:ext uri="{FF2B5EF4-FFF2-40B4-BE49-F238E27FC236}">
                <a16:creationId xmlns:a16="http://schemas.microsoft.com/office/drawing/2014/main" id="{5D292472-B1EC-4CA9-868E-F2BDF9FB20C4}"/>
              </a:ext>
            </a:extLst>
          </p:cNvPr>
          <p:cNvSpPr/>
          <p:nvPr/>
        </p:nvSpPr>
        <p:spPr>
          <a:xfrm rot="14575026">
            <a:off x="6154751" y="4444379"/>
            <a:ext cx="768679"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21" name="箭头: 左右 20">
            <a:extLst>
              <a:ext uri="{FF2B5EF4-FFF2-40B4-BE49-F238E27FC236}">
                <a16:creationId xmlns:a16="http://schemas.microsoft.com/office/drawing/2014/main" id="{15698D5A-55D8-4D9A-B69C-31B023C02327}"/>
              </a:ext>
            </a:extLst>
          </p:cNvPr>
          <p:cNvSpPr/>
          <p:nvPr/>
        </p:nvSpPr>
        <p:spPr>
          <a:xfrm rot="14093681">
            <a:off x="7000847" y="4438860"/>
            <a:ext cx="768679" cy="371447"/>
          </a:xfrm>
          <a:prstGeom prst="leftRightArrow">
            <a:avLst/>
          </a:prstGeom>
        </p:spPr>
        <p:style>
          <a:lnRef idx="1">
            <a:schemeClr val="accent5"/>
          </a:lnRef>
          <a:fillRef idx="3">
            <a:schemeClr val="accent5"/>
          </a:fillRef>
          <a:effectRef idx="2">
            <a:schemeClr val="accent5"/>
          </a:effectRef>
          <a:fontRef idx="minor">
            <a:schemeClr val="lt1"/>
          </a:fontRef>
        </p:style>
        <p:txBody>
          <a:bodyPr rtlCol="0" anchor="ctr"/>
          <a:lstStyle/>
          <a:p>
            <a:pPr algn="ctr"/>
            <a:endParaRPr lang="zh-CN" altLang="en-US"/>
          </a:p>
        </p:txBody>
      </p:sp>
      <p:sp>
        <p:nvSpPr>
          <p:cNvPr id="22" name="文本框 21">
            <a:extLst>
              <a:ext uri="{FF2B5EF4-FFF2-40B4-BE49-F238E27FC236}">
                <a16:creationId xmlns:a16="http://schemas.microsoft.com/office/drawing/2014/main" id="{720F2B07-3411-40E4-B36E-A5037B79C001}"/>
              </a:ext>
            </a:extLst>
          </p:cNvPr>
          <p:cNvSpPr txBox="1"/>
          <p:nvPr/>
        </p:nvSpPr>
        <p:spPr>
          <a:xfrm>
            <a:off x="1940577" y="2971354"/>
            <a:ext cx="1107996" cy="369332"/>
          </a:xfrm>
          <a:prstGeom prst="rect">
            <a:avLst/>
          </a:prstGeom>
          <a:noFill/>
        </p:spPr>
        <p:txBody>
          <a:bodyPr wrap="none" rtlCol="0">
            <a:spAutoFit/>
          </a:bodyPr>
          <a:lstStyle/>
          <a:p>
            <a:r>
              <a:rPr lang="zh-CN" altLang="en-US" dirty="0"/>
              <a:t>手机管理</a:t>
            </a:r>
          </a:p>
        </p:txBody>
      </p:sp>
      <p:sp>
        <p:nvSpPr>
          <p:cNvPr id="24" name="文本框 23">
            <a:extLst>
              <a:ext uri="{FF2B5EF4-FFF2-40B4-BE49-F238E27FC236}">
                <a16:creationId xmlns:a16="http://schemas.microsoft.com/office/drawing/2014/main" id="{303CCD2D-7758-4676-A1A1-262FC0EDC81C}"/>
              </a:ext>
            </a:extLst>
          </p:cNvPr>
          <p:cNvSpPr txBox="1"/>
          <p:nvPr/>
        </p:nvSpPr>
        <p:spPr>
          <a:xfrm>
            <a:off x="1689113" y="4652108"/>
            <a:ext cx="1338828" cy="369332"/>
          </a:xfrm>
          <a:prstGeom prst="rect">
            <a:avLst/>
          </a:prstGeom>
          <a:noFill/>
        </p:spPr>
        <p:txBody>
          <a:bodyPr wrap="none" rtlCol="0">
            <a:spAutoFit/>
          </a:bodyPr>
          <a:lstStyle/>
          <a:p>
            <a:r>
              <a:rPr lang="zh-CN" altLang="en-US" dirty="0"/>
              <a:t>数据库系统</a:t>
            </a:r>
          </a:p>
        </p:txBody>
      </p:sp>
      <p:sp>
        <p:nvSpPr>
          <p:cNvPr id="25" name="文本框 24">
            <a:extLst>
              <a:ext uri="{FF2B5EF4-FFF2-40B4-BE49-F238E27FC236}">
                <a16:creationId xmlns:a16="http://schemas.microsoft.com/office/drawing/2014/main" id="{582EC4F5-1595-4ED3-9869-D89534D0B9FF}"/>
              </a:ext>
            </a:extLst>
          </p:cNvPr>
          <p:cNvSpPr txBox="1"/>
          <p:nvPr/>
        </p:nvSpPr>
        <p:spPr>
          <a:xfrm>
            <a:off x="8810323" y="3138209"/>
            <a:ext cx="1338828" cy="369332"/>
          </a:xfrm>
          <a:prstGeom prst="rect">
            <a:avLst/>
          </a:prstGeom>
          <a:noFill/>
        </p:spPr>
        <p:txBody>
          <a:bodyPr wrap="none" rtlCol="0">
            <a:spAutoFit/>
          </a:bodyPr>
          <a:lstStyle/>
          <a:p>
            <a:r>
              <a:rPr lang="zh-CN" altLang="en-US" dirty="0"/>
              <a:t>计算机管理</a:t>
            </a:r>
          </a:p>
        </p:txBody>
      </p:sp>
      <p:sp>
        <p:nvSpPr>
          <p:cNvPr id="26" name="文本框 25">
            <a:extLst>
              <a:ext uri="{FF2B5EF4-FFF2-40B4-BE49-F238E27FC236}">
                <a16:creationId xmlns:a16="http://schemas.microsoft.com/office/drawing/2014/main" id="{A6F93090-7BC9-4723-9F1A-561C6651EA8A}"/>
              </a:ext>
            </a:extLst>
          </p:cNvPr>
          <p:cNvSpPr txBox="1"/>
          <p:nvPr/>
        </p:nvSpPr>
        <p:spPr>
          <a:xfrm>
            <a:off x="8810323" y="5668040"/>
            <a:ext cx="1107996" cy="369332"/>
          </a:xfrm>
          <a:prstGeom prst="rect">
            <a:avLst/>
          </a:prstGeom>
          <a:noFill/>
        </p:spPr>
        <p:txBody>
          <a:bodyPr wrap="none" rtlCol="0">
            <a:spAutoFit/>
          </a:bodyPr>
          <a:lstStyle/>
          <a:p>
            <a:r>
              <a:rPr lang="zh-CN" altLang="en-US" dirty="0"/>
              <a:t>智能终端</a:t>
            </a:r>
          </a:p>
        </p:txBody>
      </p:sp>
    </p:spTree>
    <p:extLst>
      <p:ext uri="{BB962C8B-B14F-4D97-AF65-F5344CB8AC3E}">
        <p14:creationId xmlns:p14="http://schemas.microsoft.com/office/powerpoint/2010/main" val="2282123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DD32BB6-D858-45A3-A4AB-83FA2E546B2F}"/>
              </a:ext>
            </a:extLst>
          </p:cNvPr>
          <p:cNvSpPr>
            <a:spLocks noGrp="1"/>
          </p:cNvSpPr>
          <p:nvPr>
            <p:ph type="title"/>
          </p:nvPr>
        </p:nvSpPr>
        <p:spPr>
          <a:xfrm>
            <a:off x="1066800" y="667522"/>
            <a:ext cx="10058400" cy="702303"/>
          </a:xfrm>
        </p:spPr>
        <p:txBody>
          <a:bodyPr>
            <a:normAutofit/>
          </a:bodyPr>
          <a:lstStyle/>
          <a:p>
            <a:r>
              <a:rPr lang="zh-CN" altLang="en-US" sz="4000" dirty="0"/>
              <a:t>智能终端选择</a:t>
            </a:r>
          </a:p>
        </p:txBody>
      </p:sp>
      <p:sp>
        <p:nvSpPr>
          <p:cNvPr id="3" name="文本框 2">
            <a:extLst>
              <a:ext uri="{FF2B5EF4-FFF2-40B4-BE49-F238E27FC236}">
                <a16:creationId xmlns:a16="http://schemas.microsoft.com/office/drawing/2014/main" id="{66541985-1A4A-4CB5-9864-735990559A46}"/>
              </a:ext>
            </a:extLst>
          </p:cNvPr>
          <p:cNvSpPr txBox="1"/>
          <p:nvPr/>
        </p:nvSpPr>
        <p:spPr>
          <a:xfrm>
            <a:off x="1544715" y="2104008"/>
            <a:ext cx="2872902" cy="369332"/>
          </a:xfrm>
          <a:prstGeom prst="rect">
            <a:avLst/>
          </a:prstGeom>
          <a:noFill/>
        </p:spPr>
        <p:txBody>
          <a:bodyPr wrap="none" rtlCol="0">
            <a:spAutoFit/>
          </a:bodyPr>
          <a:lstStyle/>
          <a:p>
            <a:r>
              <a:rPr lang="en-US" altLang="zh-CN" dirty="0"/>
              <a:t>1</a:t>
            </a:r>
            <a:r>
              <a:rPr lang="zh-CN" altLang="en-US" dirty="0"/>
              <a:t>、内置</a:t>
            </a:r>
            <a:r>
              <a:rPr lang="en-US" altLang="zh-CN" dirty="0"/>
              <a:t>4G</a:t>
            </a:r>
            <a:r>
              <a:rPr lang="zh-CN" altLang="en-US" dirty="0"/>
              <a:t>通信智能断路器</a:t>
            </a:r>
          </a:p>
        </p:txBody>
      </p:sp>
      <p:pic>
        <p:nvPicPr>
          <p:cNvPr id="21" name="图片 20">
            <a:extLst>
              <a:ext uri="{FF2B5EF4-FFF2-40B4-BE49-F238E27FC236}">
                <a16:creationId xmlns:a16="http://schemas.microsoft.com/office/drawing/2014/main" id="{303243D7-3A0F-422A-AC04-1F53F30C8D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7281" y="2104008"/>
            <a:ext cx="1211192" cy="1706679"/>
          </a:xfrm>
          <a:prstGeom prst="rect">
            <a:avLst/>
          </a:prstGeom>
        </p:spPr>
      </p:pic>
      <p:sp>
        <p:nvSpPr>
          <p:cNvPr id="4" name="文本框 3">
            <a:extLst>
              <a:ext uri="{FF2B5EF4-FFF2-40B4-BE49-F238E27FC236}">
                <a16:creationId xmlns:a16="http://schemas.microsoft.com/office/drawing/2014/main" id="{ACE4AD88-A892-4F5E-9EEC-958A9DE97CA2}"/>
              </a:ext>
            </a:extLst>
          </p:cNvPr>
          <p:cNvSpPr txBox="1"/>
          <p:nvPr/>
        </p:nvSpPr>
        <p:spPr>
          <a:xfrm>
            <a:off x="1617851" y="4133522"/>
            <a:ext cx="8956298" cy="1477328"/>
          </a:xfrm>
          <a:prstGeom prst="rect">
            <a:avLst/>
          </a:prstGeom>
          <a:noFill/>
        </p:spPr>
        <p:txBody>
          <a:bodyPr wrap="none" rtlCol="0">
            <a:spAutoFit/>
          </a:bodyPr>
          <a:lstStyle/>
          <a:p>
            <a:r>
              <a:rPr lang="zh-CN" altLang="en-US" dirty="0"/>
              <a:t>优点：智能断路器是从微型断路器（空开）发展而来，因此具备空开具备的保护功能。</a:t>
            </a:r>
            <a:endParaRPr lang="en-US" altLang="zh-CN" dirty="0"/>
          </a:p>
          <a:p>
            <a:r>
              <a:rPr lang="zh-CN" altLang="en-US" dirty="0"/>
              <a:t>还具备</a:t>
            </a:r>
            <a:r>
              <a:rPr lang="en-US" altLang="zh-CN" dirty="0"/>
              <a:t>4G</a:t>
            </a:r>
            <a:r>
              <a:rPr lang="zh-CN" altLang="en-US" dirty="0"/>
              <a:t>通信和电量监测和过欠压、远程分合闸等电表和物联网控制功能。</a:t>
            </a:r>
            <a:endParaRPr lang="en-US" altLang="zh-CN" dirty="0"/>
          </a:p>
          <a:p>
            <a:r>
              <a:rPr lang="zh-CN" altLang="en-US" dirty="0"/>
              <a:t>单只可上网、无需网关，不需要额外布线，适合宿舍、教室使用。</a:t>
            </a:r>
            <a:endParaRPr lang="en-US" altLang="zh-CN" dirty="0"/>
          </a:p>
          <a:p>
            <a:r>
              <a:rPr lang="zh-CN" altLang="en-US" dirty="0"/>
              <a:t>符合标准：</a:t>
            </a:r>
            <a:r>
              <a:rPr lang="en-US" altLang="zh-CN" dirty="0"/>
              <a:t>GB/T16917.1</a:t>
            </a:r>
          </a:p>
          <a:p>
            <a:r>
              <a:rPr lang="zh-CN" altLang="en-US" dirty="0"/>
              <a:t>通过国家</a:t>
            </a:r>
            <a:r>
              <a:rPr lang="en-US" altLang="zh-CN" dirty="0"/>
              <a:t>3C</a:t>
            </a:r>
            <a:r>
              <a:rPr lang="zh-CN" altLang="en-US" dirty="0"/>
              <a:t>认证；</a:t>
            </a:r>
          </a:p>
        </p:txBody>
      </p:sp>
    </p:spTree>
    <p:extLst>
      <p:ext uri="{BB962C8B-B14F-4D97-AF65-F5344CB8AC3E}">
        <p14:creationId xmlns:p14="http://schemas.microsoft.com/office/powerpoint/2010/main" val="471350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734456-019F-4438-80E0-798D7C583669}"/>
              </a:ext>
            </a:extLst>
          </p:cNvPr>
          <p:cNvSpPr>
            <a:spLocks noGrp="1"/>
          </p:cNvSpPr>
          <p:nvPr>
            <p:ph type="title"/>
          </p:nvPr>
        </p:nvSpPr>
        <p:spPr/>
        <p:txBody>
          <a:bodyPr/>
          <a:lstStyle/>
          <a:p>
            <a:r>
              <a:rPr lang="zh-CN" altLang="en-US" dirty="0"/>
              <a:t>智能终端选择</a:t>
            </a:r>
          </a:p>
        </p:txBody>
      </p:sp>
      <p:sp>
        <p:nvSpPr>
          <p:cNvPr id="3" name="内容占位符 2">
            <a:extLst>
              <a:ext uri="{FF2B5EF4-FFF2-40B4-BE49-F238E27FC236}">
                <a16:creationId xmlns:a16="http://schemas.microsoft.com/office/drawing/2014/main" id="{D47D965E-DC20-4581-A723-B4C646096F2B}"/>
              </a:ext>
            </a:extLst>
          </p:cNvPr>
          <p:cNvSpPr>
            <a:spLocks noGrp="1"/>
          </p:cNvSpPr>
          <p:nvPr>
            <p:ph idx="1"/>
          </p:nvPr>
        </p:nvSpPr>
        <p:spPr/>
        <p:txBody>
          <a:bodyPr/>
          <a:lstStyle/>
          <a:p>
            <a:r>
              <a:rPr lang="en-US" altLang="zh-CN" dirty="0"/>
              <a:t>2</a:t>
            </a:r>
            <a:r>
              <a:rPr lang="zh-CN" altLang="en-US" dirty="0"/>
              <a:t>、组合式智能断路器</a:t>
            </a:r>
          </a:p>
          <a:p>
            <a:endParaRPr lang="zh-CN" altLang="en-US" dirty="0"/>
          </a:p>
        </p:txBody>
      </p:sp>
      <p:sp>
        <p:nvSpPr>
          <p:cNvPr id="4" name="矩形 3">
            <a:extLst>
              <a:ext uri="{FF2B5EF4-FFF2-40B4-BE49-F238E27FC236}">
                <a16:creationId xmlns:a16="http://schemas.microsoft.com/office/drawing/2014/main" id="{D4FC0183-E1A8-466B-8024-28B1348B6779}"/>
              </a:ext>
            </a:extLst>
          </p:cNvPr>
          <p:cNvSpPr/>
          <p:nvPr/>
        </p:nvSpPr>
        <p:spPr>
          <a:xfrm>
            <a:off x="1263588" y="4020196"/>
            <a:ext cx="8803689" cy="1477328"/>
          </a:xfrm>
          <a:prstGeom prst="rect">
            <a:avLst/>
          </a:prstGeom>
        </p:spPr>
        <p:txBody>
          <a:bodyPr wrap="square">
            <a:spAutoFit/>
          </a:bodyPr>
          <a:lstStyle/>
          <a:p>
            <a:r>
              <a:rPr lang="zh-CN" altLang="en-US" dirty="0"/>
              <a:t>优点：智能断路器是从微型断路器（空开）发展而来，因此具备空开具备的保护功能。</a:t>
            </a:r>
            <a:endParaRPr lang="en-US" altLang="zh-CN" dirty="0"/>
          </a:p>
          <a:p>
            <a:r>
              <a:rPr lang="zh-CN" altLang="en-US" dirty="0"/>
              <a:t>还具备</a:t>
            </a:r>
            <a:r>
              <a:rPr lang="en-US" altLang="zh-CN" dirty="0"/>
              <a:t>4G</a:t>
            </a:r>
            <a:r>
              <a:rPr lang="zh-CN" altLang="en-US" dirty="0"/>
              <a:t>通信和电量监测和过欠压、远程分合闸等电表和物联网控制功能。</a:t>
            </a:r>
            <a:endParaRPr lang="en-US" altLang="zh-CN" dirty="0"/>
          </a:p>
          <a:p>
            <a:r>
              <a:rPr lang="zh-CN" altLang="en-US" dirty="0"/>
              <a:t>网关加多只断路器方式上网，适合宿舍、教室使用电柜改造使用。</a:t>
            </a:r>
            <a:endParaRPr lang="en-US" altLang="zh-CN" dirty="0"/>
          </a:p>
          <a:p>
            <a:r>
              <a:rPr lang="zh-CN" altLang="en-US" dirty="0"/>
              <a:t>符合标准：</a:t>
            </a:r>
            <a:r>
              <a:rPr lang="en-US" altLang="zh-CN" dirty="0"/>
              <a:t>GB/T16917.1</a:t>
            </a:r>
          </a:p>
          <a:p>
            <a:r>
              <a:rPr lang="zh-CN" altLang="en-US" dirty="0"/>
              <a:t>通过国家</a:t>
            </a:r>
            <a:r>
              <a:rPr lang="en-US" altLang="zh-CN" dirty="0"/>
              <a:t>3C</a:t>
            </a:r>
            <a:r>
              <a:rPr lang="zh-CN" altLang="en-US" dirty="0"/>
              <a:t>认证；</a:t>
            </a:r>
          </a:p>
        </p:txBody>
      </p:sp>
      <p:pic>
        <p:nvPicPr>
          <p:cNvPr id="5" name="图片 4">
            <a:extLst>
              <a:ext uri="{FF2B5EF4-FFF2-40B4-BE49-F238E27FC236}">
                <a16:creationId xmlns:a16="http://schemas.microsoft.com/office/drawing/2014/main" id="{DADA6CAD-0D9E-45CE-809E-7DFE2EEBD932}"/>
              </a:ext>
            </a:extLst>
          </p:cNvPr>
          <p:cNvPicPr>
            <a:picLocks noChangeAspect="1"/>
          </p:cNvPicPr>
          <p:nvPr/>
        </p:nvPicPr>
        <p:blipFill>
          <a:blip r:embed="rId2"/>
          <a:stretch>
            <a:fillRect/>
          </a:stretch>
        </p:blipFill>
        <p:spPr>
          <a:xfrm>
            <a:off x="4572185" y="2267505"/>
            <a:ext cx="2781300" cy="1524000"/>
          </a:xfrm>
          <a:prstGeom prst="rect">
            <a:avLst/>
          </a:prstGeom>
        </p:spPr>
      </p:pic>
    </p:spTree>
    <p:extLst>
      <p:ext uri="{BB962C8B-B14F-4D97-AF65-F5344CB8AC3E}">
        <p14:creationId xmlns:p14="http://schemas.microsoft.com/office/powerpoint/2010/main" val="3449505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13BE40D-E592-47DF-BA70-D01490206970}"/>
              </a:ext>
            </a:extLst>
          </p:cNvPr>
          <p:cNvSpPr>
            <a:spLocks noGrp="1"/>
          </p:cNvSpPr>
          <p:nvPr>
            <p:ph type="title"/>
          </p:nvPr>
        </p:nvSpPr>
        <p:spPr/>
        <p:txBody>
          <a:bodyPr/>
          <a:lstStyle/>
          <a:p>
            <a:r>
              <a:rPr lang="zh-CN" altLang="en-US" dirty="0"/>
              <a:t>智能终端选择</a:t>
            </a:r>
          </a:p>
        </p:txBody>
      </p:sp>
      <p:sp>
        <p:nvSpPr>
          <p:cNvPr id="4" name="矩形 3">
            <a:extLst>
              <a:ext uri="{FF2B5EF4-FFF2-40B4-BE49-F238E27FC236}">
                <a16:creationId xmlns:a16="http://schemas.microsoft.com/office/drawing/2014/main" id="{68EDCFBB-4546-4320-AE4E-85E2590410E5}"/>
              </a:ext>
            </a:extLst>
          </p:cNvPr>
          <p:cNvSpPr/>
          <p:nvPr/>
        </p:nvSpPr>
        <p:spPr>
          <a:xfrm>
            <a:off x="1097280" y="2143503"/>
            <a:ext cx="2379177" cy="369332"/>
          </a:xfrm>
          <a:prstGeom prst="rect">
            <a:avLst/>
          </a:prstGeom>
        </p:spPr>
        <p:txBody>
          <a:bodyPr wrap="none">
            <a:spAutoFit/>
          </a:bodyPr>
          <a:lstStyle/>
          <a:p>
            <a:r>
              <a:rPr lang="en-US" altLang="zh-CN" dirty="0"/>
              <a:t>3</a:t>
            </a:r>
            <a:r>
              <a:rPr lang="zh-CN" altLang="en-US" dirty="0"/>
              <a:t>、三相用电监测系统</a:t>
            </a:r>
          </a:p>
        </p:txBody>
      </p:sp>
      <p:pic>
        <p:nvPicPr>
          <p:cNvPr id="1026" name="Picture 2" descr="https://gd4.alicdn.com/imgextra/i4/2946300611/O1CN01nNdyBU1GNsaHX4EEm_!!2946300611.png">
            <a:extLst>
              <a:ext uri="{FF2B5EF4-FFF2-40B4-BE49-F238E27FC236}">
                <a16:creationId xmlns:a16="http://schemas.microsoft.com/office/drawing/2014/main" id="{7C46394D-EC6B-486A-A0FD-A05FA1A7A6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2117" y="1322772"/>
            <a:ext cx="2916315" cy="2916315"/>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a:extLst>
              <a:ext uri="{FF2B5EF4-FFF2-40B4-BE49-F238E27FC236}">
                <a16:creationId xmlns:a16="http://schemas.microsoft.com/office/drawing/2014/main" id="{2558874A-AEE0-4BD5-A34F-11E9B0C69BCC}"/>
              </a:ext>
            </a:extLst>
          </p:cNvPr>
          <p:cNvSpPr/>
          <p:nvPr/>
        </p:nvSpPr>
        <p:spPr>
          <a:xfrm>
            <a:off x="768429" y="4345166"/>
            <a:ext cx="8803689" cy="923330"/>
          </a:xfrm>
          <a:prstGeom prst="rect">
            <a:avLst/>
          </a:prstGeom>
        </p:spPr>
        <p:txBody>
          <a:bodyPr wrap="square">
            <a:spAutoFit/>
          </a:bodyPr>
          <a:lstStyle/>
          <a:p>
            <a:r>
              <a:rPr lang="zh-CN" altLang="en-US" dirty="0"/>
              <a:t>优点：互感器外置方式用电监测系统，无需改变原有系统。内置</a:t>
            </a:r>
            <a:r>
              <a:rPr lang="en-US" altLang="zh-CN" dirty="0"/>
              <a:t>4G</a:t>
            </a:r>
            <a:r>
              <a:rPr lang="zh-CN" altLang="en-US" dirty="0"/>
              <a:t>通信系统，可实现远程抄表、断电、电能计费、过流保护等。</a:t>
            </a:r>
            <a:endParaRPr lang="en-US" altLang="zh-CN" dirty="0"/>
          </a:p>
          <a:p>
            <a:r>
              <a:rPr lang="zh-CN" altLang="en-US" dirty="0"/>
              <a:t>无需变更原有线路。</a:t>
            </a:r>
          </a:p>
        </p:txBody>
      </p:sp>
    </p:spTree>
    <p:extLst>
      <p:ext uri="{BB962C8B-B14F-4D97-AF65-F5344CB8AC3E}">
        <p14:creationId xmlns:p14="http://schemas.microsoft.com/office/powerpoint/2010/main" val="4233253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C58C323-0423-44C2-AFE4-EBCA9A8CCF6E}"/>
              </a:ext>
            </a:extLst>
          </p:cNvPr>
          <p:cNvSpPr>
            <a:spLocks noGrp="1"/>
          </p:cNvSpPr>
          <p:nvPr>
            <p:ph type="title"/>
          </p:nvPr>
        </p:nvSpPr>
        <p:spPr/>
        <p:txBody>
          <a:bodyPr/>
          <a:lstStyle/>
          <a:p>
            <a:r>
              <a:rPr lang="zh-CN" altLang="en-US" dirty="0"/>
              <a:t>管理软件系统</a:t>
            </a:r>
          </a:p>
        </p:txBody>
      </p:sp>
      <p:pic>
        <p:nvPicPr>
          <p:cNvPr id="6" name="图片 5">
            <a:extLst>
              <a:ext uri="{FF2B5EF4-FFF2-40B4-BE49-F238E27FC236}">
                <a16:creationId xmlns:a16="http://schemas.microsoft.com/office/drawing/2014/main" id="{4C1F7A45-0F1B-4247-B7F5-1E33AFB1B9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902" y="1737360"/>
            <a:ext cx="9846598" cy="4441134"/>
          </a:xfrm>
          <a:prstGeom prst="rect">
            <a:avLst/>
          </a:prstGeom>
        </p:spPr>
      </p:pic>
    </p:spTree>
    <p:extLst>
      <p:ext uri="{BB962C8B-B14F-4D97-AF65-F5344CB8AC3E}">
        <p14:creationId xmlns:p14="http://schemas.microsoft.com/office/powerpoint/2010/main" val="678149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A89D646-8F28-4716-A3C1-019CE28F69CB}"/>
              </a:ext>
            </a:extLst>
          </p:cNvPr>
          <p:cNvSpPr>
            <a:spLocks noGrp="1"/>
          </p:cNvSpPr>
          <p:nvPr>
            <p:ph type="title"/>
          </p:nvPr>
        </p:nvSpPr>
        <p:spPr/>
        <p:txBody>
          <a:bodyPr/>
          <a:lstStyle/>
          <a:p>
            <a:r>
              <a:rPr lang="zh-CN" altLang="en-US" dirty="0"/>
              <a:t>功能与报价</a:t>
            </a:r>
          </a:p>
        </p:txBody>
      </p:sp>
      <p:graphicFrame>
        <p:nvGraphicFramePr>
          <p:cNvPr id="6" name="表格 5">
            <a:extLst>
              <a:ext uri="{FF2B5EF4-FFF2-40B4-BE49-F238E27FC236}">
                <a16:creationId xmlns:a16="http://schemas.microsoft.com/office/drawing/2014/main" id="{DE08C919-6757-40F1-AF1F-DD7ABB078BDC}"/>
              </a:ext>
            </a:extLst>
          </p:cNvPr>
          <p:cNvGraphicFramePr>
            <a:graphicFrameLocks noGrp="1"/>
          </p:cNvGraphicFramePr>
          <p:nvPr>
            <p:extLst>
              <p:ext uri="{D42A27DB-BD31-4B8C-83A1-F6EECF244321}">
                <p14:modId xmlns:p14="http://schemas.microsoft.com/office/powerpoint/2010/main" val="2996575168"/>
              </p:ext>
            </p:extLst>
          </p:nvPr>
        </p:nvGraphicFramePr>
        <p:xfrm>
          <a:off x="2032000" y="2672753"/>
          <a:ext cx="8128000" cy="1854200"/>
        </p:xfrm>
        <a:graphic>
          <a:graphicData uri="http://schemas.openxmlformats.org/drawingml/2006/table">
            <a:tbl>
              <a:tblPr firstRow="1" bandRow="1">
                <a:tableStyleId>{5C22544A-7EE6-4342-B048-85BDC9FD1C3A}</a:tableStyleId>
              </a:tblPr>
              <a:tblGrid>
                <a:gridCol w="853243">
                  <a:extLst>
                    <a:ext uri="{9D8B030D-6E8A-4147-A177-3AD203B41FA5}">
                      <a16:colId xmlns:a16="http://schemas.microsoft.com/office/drawing/2014/main" val="979993355"/>
                    </a:ext>
                  </a:extLst>
                </a:gridCol>
                <a:gridCol w="2698811">
                  <a:extLst>
                    <a:ext uri="{9D8B030D-6E8A-4147-A177-3AD203B41FA5}">
                      <a16:colId xmlns:a16="http://schemas.microsoft.com/office/drawing/2014/main" val="485496511"/>
                    </a:ext>
                  </a:extLst>
                </a:gridCol>
                <a:gridCol w="1324746">
                  <a:extLst>
                    <a:ext uri="{9D8B030D-6E8A-4147-A177-3AD203B41FA5}">
                      <a16:colId xmlns:a16="http://schemas.microsoft.com/office/drawing/2014/main" val="1887872933"/>
                    </a:ext>
                  </a:extLst>
                </a:gridCol>
                <a:gridCol w="1625600">
                  <a:extLst>
                    <a:ext uri="{9D8B030D-6E8A-4147-A177-3AD203B41FA5}">
                      <a16:colId xmlns:a16="http://schemas.microsoft.com/office/drawing/2014/main" val="1916206351"/>
                    </a:ext>
                  </a:extLst>
                </a:gridCol>
                <a:gridCol w="1625600">
                  <a:extLst>
                    <a:ext uri="{9D8B030D-6E8A-4147-A177-3AD203B41FA5}">
                      <a16:colId xmlns:a16="http://schemas.microsoft.com/office/drawing/2014/main" val="2749471233"/>
                    </a:ext>
                  </a:extLst>
                </a:gridCol>
              </a:tblGrid>
              <a:tr h="370840">
                <a:tc>
                  <a:txBody>
                    <a:bodyPr/>
                    <a:lstStyle/>
                    <a:p>
                      <a:r>
                        <a:rPr lang="zh-CN" altLang="en-US" dirty="0"/>
                        <a:t>序号</a:t>
                      </a:r>
                    </a:p>
                  </a:txBody>
                  <a:tcPr/>
                </a:tc>
                <a:tc>
                  <a:txBody>
                    <a:bodyPr/>
                    <a:lstStyle/>
                    <a:p>
                      <a:r>
                        <a:rPr lang="zh-CN" altLang="en-US" dirty="0"/>
                        <a:t>名称</a:t>
                      </a:r>
                    </a:p>
                  </a:txBody>
                  <a:tcPr/>
                </a:tc>
                <a:tc>
                  <a:txBody>
                    <a:bodyPr/>
                    <a:lstStyle/>
                    <a:p>
                      <a:r>
                        <a:rPr lang="zh-CN" altLang="en-US" dirty="0"/>
                        <a:t>规格</a:t>
                      </a:r>
                    </a:p>
                  </a:txBody>
                  <a:tcPr/>
                </a:tc>
                <a:tc>
                  <a:txBody>
                    <a:bodyPr/>
                    <a:lstStyle/>
                    <a:p>
                      <a:r>
                        <a:rPr lang="zh-CN" altLang="en-US" dirty="0"/>
                        <a:t>单价</a:t>
                      </a:r>
                    </a:p>
                  </a:txBody>
                  <a:tcPr/>
                </a:tc>
                <a:tc>
                  <a:txBody>
                    <a:bodyPr/>
                    <a:lstStyle/>
                    <a:p>
                      <a:r>
                        <a:rPr lang="zh-CN" altLang="en-US" dirty="0"/>
                        <a:t>其他</a:t>
                      </a:r>
                    </a:p>
                  </a:txBody>
                  <a:tcPr/>
                </a:tc>
                <a:extLst>
                  <a:ext uri="{0D108BD9-81ED-4DB2-BD59-A6C34878D82A}">
                    <a16:rowId xmlns:a16="http://schemas.microsoft.com/office/drawing/2014/main" val="2439038944"/>
                  </a:ext>
                </a:extLst>
              </a:tr>
              <a:tr h="370840">
                <a:tc>
                  <a:txBody>
                    <a:bodyPr/>
                    <a:lstStyle/>
                    <a:p>
                      <a:r>
                        <a:rPr lang="en-US" altLang="zh-CN" dirty="0"/>
                        <a:t>1</a:t>
                      </a:r>
                      <a:endParaRPr lang="zh-CN" altLang="en-US" dirty="0"/>
                    </a:p>
                  </a:txBody>
                  <a:tcPr/>
                </a:tc>
                <a:tc>
                  <a:txBody>
                    <a:bodyPr/>
                    <a:lstStyle/>
                    <a:p>
                      <a:r>
                        <a:rPr lang="zh-CN" altLang="en-US" dirty="0"/>
                        <a:t>内置</a:t>
                      </a:r>
                      <a:r>
                        <a:rPr lang="en-US" altLang="zh-CN" dirty="0"/>
                        <a:t>4G</a:t>
                      </a:r>
                      <a:r>
                        <a:rPr lang="zh-CN" altLang="en-US" dirty="0"/>
                        <a:t>智能断路器</a:t>
                      </a:r>
                    </a:p>
                  </a:txBody>
                  <a:tcPr/>
                </a:tc>
                <a:tc>
                  <a:txBody>
                    <a:bodyPr/>
                    <a:lstStyle/>
                    <a:p>
                      <a:r>
                        <a:rPr lang="en-US" altLang="zh-CN" dirty="0"/>
                        <a:t>32A</a:t>
                      </a:r>
                      <a:endParaRPr lang="zh-CN" altLang="en-US" dirty="0"/>
                    </a:p>
                  </a:txBody>
                  <a:tcPr/>
                </a:tc>
                <a:tc>
                  <a:txBody>
                    <a:bodyPr/>
                    <a:lstStyle/>
                    <a:p>
                      <a:r>
                        <a:rPr lang="en-US" altLang="zh-CN" dirty="0"/>
                        <a:t>680</a:t>
                      </a:r>
                      <a:r>
                        <a:rPr lang="zh-CN" altLang="en-US" dirty="0"/>
                        <a:t>元</a:t>
                      </a:r>
                      <a:r>
                        <a:rPr lang="en-US" altLang="zh-CN" dirty="0"/>
                        <a:t>/</a:t>
                      </a:r>
                      <a:r>
                        <a:rPr lang="zh-CN" altLang="en-US" dirty="0"/>
                        <a:t>台</a:t>
                      </a:r>
                    </a:p>
                  </a:txBody>
                  <a:tcPr/>
                </a:tc>
                <a:tc>
                  <a:txBody>
                    <a:bodyPr/>
                    <a:lstStyle/>
                    <a:p>
                      <a:r>
                        <a:rPr lang="zh-CN" altLang="en-US" dirty="0"/>
                        <a:t>含流量</a:t>
                      </a:r>
                      <a:r>
                        <a:rPr lang="en-US" altLang="zh-CN" dirty="0"/>
                        <a:t>3</a:t>
                      </a:r>
                      <a:r>
                        <a:rPr lang="zh-CN" altLang="en-US" dirty="0"/>
                        <a:t>年</a:t>
                      </a:r>
                    </a:p>
                  </a:txBody>
                  <a:tcPr/>
                </a:tc>
                <a:extLst>
                  <a:ext uri="{0D108BD9-81ED-4DB2-BD59-A6C34878D82A}">
                    <a16:rowId xmlns:a16="http://schemas.microsoft.com/office/drawing/2014/main" val="4228792428"/>
                  </a:ext>
                </a:extLst>
              </a:tr>
              <a:tr h="370840">
                <a:tc>
                  <a:txBody>
                    <a:bodyPr/>
                    <a:lstStyle/>
                    <a:p>
                      <a:r>
                        <a:rPr lang="en-US" altLang="zh-CN" dirty="0"/>
                        <a:t>2</a:t>
                      </a:r>
                      <a:endParaRPr lang="zh-CN" altLang="en-US" dirty="0"/>
                    </a:p>
                  </a:txBody>
                  <a:tcPr/>
                </a:tc>
                <a:tc>
                  <a:txBody>
                    <a:bodyPr/>
                    <a:lstStyle/>
                    <a:p>
                      <a:r>
                        <a:rPr lang="zh-CN" altLang="en-US" dirty="0"/>
                        <a:t>组合式智能断路器</a:t>
                      </a:r>
                    </a:p>
                  </a:txBody>
                  <a:tcPr/>
                </a:tc>
                <a:tc>
                  <a:txBody>
                    <a:bodyPr/>
                    <a:lstStyle/>
                    <a:p>
                      <a:r>
                        <a:rPr lang="en-US" altLang="zh-CN" dirty="0"/>
                        <a:t>32A</a:t>
                      </a:r>
                      <a:endParaRPr lang="zh-CN" altLang="en-US" dirty="0"/>
                    </a:p>
                  </a:txBody>
                  <a:tcPr/>
                </a:tc>
                <a:tc>
                  <a:txBody>
                    <a:bodyPr/>
                    <a:lstStyle/>
                    <a:p>
                      <a:r>
                        <a:rPr lang="en-US" altLang="zh-CN" dirty="0"/>
                        <a:t>450</a:t>
                      </a:r>
                      <a:r>
                        <a:rPr lang="zh-CN" altLang="en-US" dirty="0"/>
                        <a:t>元</a:t>
                      </a:r>
                      <a:r>
                        <a:rPr lang="en-US" altLang="zh-CN" dirty="0"/>
                        <a:t>/</a:t>
                      </a:r>
                      <a:r>
                        <a:rPr lang="zh-CN" altLang="en-US" dirty="0"/>
                        <a:t>台</a:t>
                      </a:r>
                    </a:p>
                  </a:txBody>
                  <a:tcPr/>
                </a:tc>
                <a:tc>
                  <a:txBody>
                    <a:bodyPr/>
                    <a:lstStyle/>
                    <a:p>
                      <a:r>
                        <a:rPr lang="zh-CN" altLang="en-US" dirty="0"/>
                        <a:t>含流量</a:t>
                      </a:r>
                      <a:r>
                        <a:rPr lang="en-US" altLang="zh-CN" dirty="0"/>
                        <a:t>3</a:t>
                      </a:r>
                      <a:r>
                        <a:rPr lang="zh-CN" altLang="en-US" dirty="0"/>
                        <a:t>年</a:t>
                      </a:r>
                    </a:p>
                  </a:txBody>
                  <a:tcPr/>
                </a:tc>
                <a:extLst>
                  <a:ext uri="{0D108BD9-81ED-4DB2-BD59-A6C34878D82A}">
                    <a16:rowId xmlns:a16="http://schemas.microsoft.com/office/drawing/2014/main" val="1400796539"/>
                  </a:ext>
                </a:extLst>
              </a:tr>
              <a:tr h="370840">
                <a:tc>
                  <a:txBody>
                    <a:bodyPr/>
                    <a:lstStyle/>
                    <a:p>
                      <a:r>
                        <a:rPr lang="en-US" altLang="zh-CN" dirty="0"/>
                        <a:t>3</a:t>
                      </a:r>
                      <a:endParaRPr lang="zh-CN" altLang="en-US" dirty="0"/>
                    </a:p>
                  </a:txBody>
                  <a:tcPr/>
                </a:tc>
                <a:tc>
                  <a:txBody>
                    <a:bodyPr/>
                    <a:lstStyle/>
                    <a:p>
                      <a:r>
                        <a:rPr lang="zh-CN" altLang="en-US" dirty="0"/>
                        <a:t>组合式智能断路器网关</a:t>
                      </a:r>
                    </a:p>
                  </a:txBody>
                  <a:tcPr/>
                </a:tc>
                <a:tc>
                  <a:txBody>
                    <a:bodyPr/>
                    <a:lstStyle/>
                    <a:p>
                      <a:r>
                        <a:rPr lang="en-US" altLang="zh-CN" dirty="0"/>
                        <a:t>4G</a:t>
                      </a:r>
                      <a:r>
                        <a:rPr lang="zh-CN" altLang="en-US" dirty="0"/>
                        <a:t>网关</a:t>
                      </a:r>
                    </a:p>
                  </a:txBody>
                  <a:tcPr/>
                </a:tc>
                <a:tc>
                  <a:txBody>
                    <a:bodyPr/>
                    <a:lstStyle/>
                    <a:p>
                      <a:r>
                        <a:rPr lang="en-US" altLang="zh-CN" dirty="0"/>
                        <a:t>600</a:t>
                      </a:r>
                      <a:r>
                        <a:rPr lang="zh-CN" altLang="en-US" dirty="0"/>
                        <a:t>元</a:t>
                      </a:r>
                      <a:r>
                        <a:rPr lang="en-US" altLang="zh-CN" dirty="0"/>
                        <a:t>/</a:t>
                      </a:r>
                      <a:r>
                        <a:rPr lang="zh-CN" altLang="en-US" dirty="0"/>
                        <a:t>台</a:t>
                      </a:r>
                    </a:p>
                  </a:txBody>
                  <a:tcPr/>
                </a:tc>
                <a:tc>
                  <a:txBody>
                    <a:bodyPr/>
                    <a:lstStyle/>
                    <a:p>
                      <a:r>
                        <a:rPr lang="zh-CN" altLang="en-US" dirty="0"/>
                        <a:t>含流量</a:t>
                      </a:r>
                      <a:r>
                        <a:rPr lang="en-US" altLang="zh-CN" dirty="0"/>
                        <a:t>3</a:t>
                      </a:r>
                      <a:r>
                        <a:rPr lang="zh-CN" altLang="en-US" dirty="0"/>
                        <a:t>年</a:t>
                      </a:r>
                    </a:p>
                  </a:txBody>
                  <a:tcPr/>
                </a:tc>
                <a:extLst>
                  <a:ext uri="{0D108BD9-81ED-4DB2-BD59-A6C34878D82A}">
                    <a16:rowId xmlns:a16="http://schemas.microsoft.com/office/drawing/2014/main" val="2686319512"/>
                  </a:ext>
                </a:extLst>
              </a:tr>
              <a:tr h="370840">
                <a:tc>
                  <a:txBody>
                    <a:bodyPr/>
                    <a:lstStyle/>
                    <a:p>
                      <a:r>
                        <a:rPr lang="en-US" altLang="zh-CN" dirty="0"/>
                        <a:t>4</a:t>
                      </a:r>
                      <a:endParaRPr lang="zh-CN" altLang="en-US" dirty="0"/>
                    </a:p>
                  </a:txBody>
                  <a:tcPr/>
                </a:tc>
                <a:tc>
                  <a:txBody>
                    <a:bodyPr/>
                    <a:lstStyle/>
                    <a:p>
                      <a:r>
                        <a:rPr lang="zh-CN" altLang="en-US" dirty="0"/>
                        <a:t>三相用电监测系统</a:t>
                      </a:r>
                    </a:p>
                  </a:txBody>
                  <a:tcPr/>
                </a:tc>
                <a:tc>
                  <a:txBody>
                    <a:bodyPr/>
                    <a:lstStyle/>
                    <a:p>
                      <a:r>
                        <a:rPr lang="zh-CN" altLang="en-US" dirty="0"/>
                        <a:t>三相电表</a:t>
                      </a:r>
                    </a:p>
                  </a:txBody>
                  <a:tcPr/>
                </a:tc>
                <a:tc>
                  <a:txBody>
                    <a:bodyPr/>
                    <a:lstStyle/>
                    <a:p>
                      <a:r>
                        <a:rPr lang="en-US" altLang="zh-CN" dirty="0"/>
                        <a:t>580</a:t>
                      </a:r>
                      <a:r>
                        <a:rPr lang="zh-CN" altLang="en-US" dirty="0"/>
                        <a:t>元</a:t>
                      </a:r>
                      <a:r>
                        <a:rPr lang="en-US" altLang="zh-CN" dirty="0"/>
                        <a:t>/</a:t>
                      </a:r>
                      <a:r>
                        <a:rPr lang="zh-CN" altLang="en-US" dirty="0"/>
                        <a:t>台</a:t>
                      </a:r>
                    </a:p>
                  </a:txBody>
                  <a:tcPr/>
                </a:tc>
                <a:tc>
                  <a:txBody>
                    <a:bodyPr/>
                    <a:lstStyle/>
                    <a:p>
                      <a:r>
                        <a:rPr lang="zh-CN" altLang="en-US" dirty="0"/>
                        <a:t>含流量</a:t>
                      </a:r>
                      <a:r>
                        <a:rPr lang="en-US" altLang="zh-CN" dirty="0"/>
                        <a:t>3</a:t>
                      </a:r>
                      <a:r>
                        <a:rPr lang="zh-CN" altLang="en-US" dirty="0"/>
                        <a:t>年</a:t>
                      </a:r>
                    </a:p>
                  </a:txBody>
                  <a:tcPr/>
                </a:tc>
                <a:extLst>
                  <a:ext uri="{0D108BD9-81ED-4DB2-BD59-A6C34878D82A}">
                    <a16:rowId xmlns:a16="http://schemas.microsoft.com/office/drawing/2014/main" val="2981786070"/>
                  </a:ext>
                </a:extLst>
              </a:tr>
            </a:tbl>
          </a:graphicData>
        </a:graphic>
      </p:graphicFrame>
    </p:spTree>
    <p:extLst>
      <p:ext uri="{BB962C8B-B14F-4D97-AF65-F5344CB8AC3E}">
        <p14:creationId xmlns:p14="http://schemas.microsoft.com/office/powerpoint/2010/main" val="11588155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87283FD7-1FFA-42B7-A495-7B36A76A7532}"/>
              </a:ext>
            </a:extLst>
          </p:cNvPr>
          <p:cNvSpPr txBox="1"/>
          <p:nvPr/>
        </p:nvSpPr>
        <p:spPr>
          <a:xfrm>
            <a:off x="5397623" y="3577701"/>
            <a:ext cx="1313180" cy="769441"/>
          </a:xfrm>
          <a:prstGeom prst="rect">
            <a:avLst/>
          </a:prstGeom>
          <a:noFill/>
        </p:spPr>
        <p:txBody>
          <a:bodyPr wrap="none" rtlCol="0">
            <a:spAutoFit/>
          </a:bodyPr>
          <a:lstStyle/>
          <a:p>
            <a:r>
              <a:rPr lang="zh-CN" altLang="en-US" sz="4400" b="1" dirty="0"/>
              <a:t>谢谢</a:t>
            </a:r>
          </a:p>
        </p:txBody>
      </p:sp>
    </p:spTree>
    <p:extLst>
      <p:ext uri="{BB962C8B-B14F-4D97-AF65-F5344CB8AC3E}">
        <p14:creationId xmlns:p14="http://schemas.microsoft.com/office/powerpoint/2010/main" val="78854710"/>
      </p:ext>
    </p:extLst>
  </p:cSld>
  <p:clrMapOvr>
    <a:masterClrMapping/>
  </p:clrMapOvr>
</p:sld>
</file>

<file path=ppt/theme/theme1.xml><?xml version="1.0" encoding="utf-8"?>
<a:theme xmlns:a="http://schemas.openxmlformats.org/drawingml/2006/main" name="回顾">
  <a:themeElements>
    <a:clrScheme name="回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回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160</TotalTime>
  <Words>509</Words>
  <Application>Microsoft Office PowerPoint</Application>
  <PresentationFormat>宽屏</PresentationFormat>
  <Paragraphs>62</Paragraphs>
  <Slides>10</Slides>
  <Notes>0</Notes>
  <HiddenSlides>0</HiddenSlides>
  <MMClips>0</MMClips>
  <ScaleCrop>false</ScaleCrop>
  <HeadingPairs>
    <vt:vector size="6" baseType="variant">
      <vt:variant>
        <vt:lpstr>已用的字体</vt:lpstr>
      </vt:variant>
      <vt:variant>
        <vt:i4>2</vt:i4>
      </vt:variant>
      <vt:variant>
        <vt:lpstr>主题</vt:lpstr>
      </vt:variant>
      <vt:variant>
        <vt:i4>1</vt:i4>
      </vt:variant>
      <vt:variant>
        <vt:lpstr>幻灯片标题</vt:lpstr>
      </vt:variant>
      <vt:variant>
        <vt:i4>10</vt:i4>
      </vt:variant>
    </vt:vector>
  </HeadingPairs>
  <TitlesOfParts>
    <vt:vector size="13" baseType="lpstr">
      <vt:lpstr>Calibri</vt:lpstr>
      <vt:lpstr>Calibri Light</vt:lpstr>
      <vt:lpstr>回顾</vt:lpstr>
      <vt:lpstr>教工宿舍用电系统管理方案</vt:lpstr>
      <vt:lpstr>概述</vt:lpstr>
      <vt:lpstr>基本功能描述</vt:lpstr>
      <vt:lpstr>系统结构</vt:lpstr>
      <vt:lpstr>智能终端选择</vt:lpstr>
      <vt:lpstr>智能终端选择</vt:lpstr>
      <vt:lpstr>智能终端选择</vt:lpstr>
      <vt:lpstr>管理软件系统</vt:lpstr>
      <vt:lpstr>功能与报价</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LTE（4G）电机控制器设计方案</dc:title>
  <dc:creator>China</dc:creator>
  <cp:lastModifiedBy>t27278</cp:lastModifiedBy>
  <cp:revision>31</cp:revision>
  <dcterms:created xsi:type="dcterms:W3CDTF">2020-03-27T07:17:35Z</dcterms:created>
  <dcterms:modified xsi:type="dcterms:W3CDTF">2021-01-29T06:39:11Z</dcterms:modified>
</cp:coreProperties>
</file>